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300" r:id="rId12"/>
    <p:sldId id="301" r:id="rId13"/>
    <p:sldId id="303" r:id="rId14"/>
    <p:sldId id="304" r:id="rId15"/>
    <p:sldId id="305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</p:sldIdLst>
  <p:sldSz cx="9144000" cy="6858000" type="screen4x3"/>
  <p:notesSz cx="6884988" cy="100187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0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C7053-DECF-431B-B735-1123E550F9A5}" type="datetimeFigureOut">
              <a:rPr lang="th-TH" smtClean="0"/>
              <a:pPr/>
              <a:t>12/04/58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24706-AF14-436A-BFC6-93C295EA823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27A0-34F0-46DE-B0D0-4D7603F9D326}" type="datetimeFigureOut">
              <a:rPr lang="th-TH" smtClean="0"/>
              <a:pPr/>
              <a:t>12/04/58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FC5B-294A-4E29-A1B8-4B180EFC13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27A0-34F0-46DE-B0D0-4D7603F9D326}" type="datetimeFigureOut">
              <a:rPr lang="th-TH" smtClean="0"/>
              <a:pPr/>
              <a:t>12/04/58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FC5B-294A-4E29-A1B8-4B180EFC13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27A0-34F0-46DE-B0D0-4D7603F9D326}" type="datetimeFigureOut">
              <a:rPr lang="th-TH" smtClean="0"/>
              <a:pPr/>
              <a:t>12/04/58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FC5B-294A-4E29-A1B8-4B180EFC13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27A0-34F0-46DE-B0D0-4D7603F9D326}" type="datetimeFigureOut">
              <a:rPr lang="th-TH" smtClean="0"/>
              <a:pPr/>
              <a:t>12/04/58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FC5B-294A-4E29-A1B8-4B180EFC13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27A0-34F0-46DE-B0D0-4D7603F9D326}" type="datetimeFigureOut">
              <a:rPr lang="th-TH" smtClean="0"/>
              <a:pPr/>
              <a:t>12/04/58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FC5B-294A-4E29-A1B8-4B180EFC13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27A0-34F0-46DE-B0D0-4D7603F9D326}" type="datetimeFigureOut">
              <a:rPr lang="th-TH" smtClean="0"/>
              <a:pPr/>
              <a:t>12/04/58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FC5B-294A-4E29-A1B8-4B180EFC13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27A0-34F0-46DE-B0D0-4D7603F9D326}" type="datetimeFigureOut">
              <a:rPr lang="th-TH" smtClean="0"/>
              <a:pPr/>
              <a:t>12/04/58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FC5B-294A-4E29-A1B8-4B180EFC13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27A0-34F0-46DE-B0D0-4D7603F9D326}" type="datetimeFigureOut">
              <a:rPr lang="th-TH" smtClean="0"/>
              <a:pPr/>
              <a:t>12/04/58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FC5B-294A-4E29-A1B8-4B180EFC13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27A0-34F0-46DE-B0D0-4D7603F9D326}" type="datetimeFigureOut">
              <a:rPr lang="th-TH" smtClean="0"/>
              <a:pPr/>
              <a:t>12/04/58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FC5B-294A-4E29-A1B8-4B180EFC13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27A0-34F0-46DE-B0D0-4D7603F9D326}" type="datetimeFigureOut">
              <a:rPr lang="th-TH" smtClean="0"/>
              <a:pPr/>
              <a:t>12/04/58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FC5B-294A-4E29-A1B8-4B180EFC13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27A0-34F0-46DE-B0D0-4D7603F9D326}" type="datetimeFigureOut">
              <a:rPr lang="th-TH" smtClean="0"/>
              <a:pPr/>
              <a:t>12/04/58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FC5B-294A-4E29-A1B8-4B180EFC13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527A0-34F0-46DE-B0D0-4D7603F9D326}" type="datetimeFigureOut">
              <a:rPr lang="th-TH" smtClean="0"/>
              <a:pPr/>
              <a:t>12/04/58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FC5B-294A-4E29-A1B8-4B180EFC137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“</a:t>
            </a:r>
            <a:r>
              <a:rPr lang="th-TH" sz="6000" b="1" dirty="0" smtClean="0"/>
              <a:t>การ</a:t>
            </a:r>
            <a:r>
              <a:rPr lang="th-TH" sz="6000" b="1" dirty="0"/>
              <a:t>พยาบาลหญิงตั้งครรภ์ที่มีภาวะถุงน้ำคร่ำแตกก่อนการเจ็บครรภ์คลอดก่อนอายุครรภ์ </a:t>
            </a:r>
            <a:r>
              <a:rPr lang="th-TH" sz="6000" b="1" dirty="0" smtClean="0"/>
              <a:t>37 สัปดาห์</a:t>
            </a:r>
            <a:r>
              <a:rPr lang="en-US" sz="6000" b="1" dirty="0" smtClean="0"/>
              <a:t>”</a:t>
            </a:r>
            <a:endParaRPr lang="th-TH" sz="60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347864" y="4437112"/>
            <a:ext cx="6400800" cy="1752600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นางสาว</a:t>
            </a:r>
            <a:r>
              <a:rPr lang="th-TH" b="1" dirty="0" err="1" smtClean="0">
                <a:solidFill>
                  <a:schemeClr val="tx1"/>
                </a:solidFill>
                <a:cs typeface="+mj-cs"/>
              </a:rPr>
              <a:t>มูนี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เราะ  สุจรูญ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พยาบาลวิชาชีพชำนาญการ</a:t>
            </a:r>
          </a:p>
          <a:p>
            <a:r>
              <a:rPr lang="th-TH" b="1" dirty="0" smtClean="0">
                <a:solidFill>
                  <a:schemeClr val="tx1"/>
                </a:solidFill>
                <a:cs typeface="+mj-cs"/>
              </a:rPr>
              <a:t>แผนกสูติกรรม  โรงพยาบาลทุ่งยางแดง</a:t>
            </a:r>
            <a:endParaRPr lang="th-TH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การรักษา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1. ทดสอบหรือยืนยันว่ามีถุงน้ำรั่วหรือแตกจริง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2. ประเมินหาอายุครรภ์ที่แน่นอน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3. การประคับประคองการตั้งครรภ์ให้ดำเนินต่อไปจนถึงครบกำหนดคลอด</a:t>
            </a:r>
          </a:p>
          <a:p>
            <a:pPr>
              <a:buNone/>
            </a:pPr>
            <a:r>
              <a:rPr lang="th-TH" dirty="0" smtClean="0"/>
              <a:t>งดการตรวจภายในใส่ผ้าอนามัยไว้และเปลี่ยนผ้าอนามัยบ่อยๆ เพื่อป้องกันการติดเชื้อ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3.1 กรณีไม่มีการติดเชื้อของถุงน้ำคร่ำ</a:t>
            </a:r>
          </a:p>
          <a:p>
            <a:pPr>
              <a:buNone/>
            </a:pPr>
            <a:r>
              <a:rPr lang="th-TH" dirty="0" smtClean="0"/>
              <a:t>	3.2 กรณีมีการติดเชื้อของถุงน้ำคร่ำ(</a:t>
            </a:r>
            <a:r>
              <a:rPr lang="en-US" dirty="0" err="1" smtClean="0"/>
              <a:t>Chorioamnionitis</a:t>
            </a:r>
            <a:r>
              <a:rPr lang="th-TH" dirty="0" smtClean="0"/>
              <a:t>) 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3.1 กรณีไม่มีการติดเชื้อของถุงน้ำคร่ำ</a:t>
            </a:r>
          </a:p>
          <a:p>
            <a:pPr>
              <a:buNone/>
            </a:pPr>
            <a:r>
              <a:rPr lang="th-TH" dirty="0" smtClean="0"/>
              <a:t>	- </a:t>
            </a:r>
            <a:r>
              <a:rPr lang="th-TH" u="sng" dirty="0" smtClean="0"/>
              <a:t>อายุครรภ์ ๓๔ สัปดาห์ขึ้นไป</a:t>
            </a:r>
            <a:r>
              <a:rPr lang="th-TH" dirty="0" smtClean="0"/>
              <a:t> ควรให้สิ้นสุดการตั้งครรภ์ สตรีมีครรภ์ร้อยละ ๘๐-๙๐ จะเกิดการเจ็บครรภ์เองภายหลังจากถุงน้ำคร่ำแตก ๒๔ ชั่วโมง ส่วนการคลอดที่เกิดภายหลัง ๒๔ ชั่วโมง จะมีอัตราการอักเสบติดเชื้อสูงขึ้น ดังนั้น ภายหลังถุงน้ำคร่ำแตก ๑๒ ชั่วโมงแล้ว ยังไม่มีอาการเจ็บครรภ์ควรให้ยาปฏิชีวนะ และชักนำให้เกิดการเจ็บครรภ์โดยการใช้ </a:t>
            </a:r>
            <a:r>
              <a:rPr lang="en-US" dirty="0" err="1" smtClean="0"/>
              <a:t>Oxytocin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</a:t>
            </a:r>
            <a:r>
              <a:rPr lang="th-TH" u="sng" dirty="0" smtClean="0"/>
              <a:t>อายุครรภ์ 26 – 33+6 สัปดาห์</a:t>
            </a:r>
            <a:r>
              <a:rPr lang="th-TH" dirty="0" smtClean="0"/>
              <a:t>  ดูแลให้ </a:t>
            </a:r>
            <a:r>
              <a:rPr lang="en-US" dirty="0" err="1" smtClean="0"/>
              <a:t>Glucocorticoid</a:t>
            </a:r>
            <a:r>
              <a:rPr lang="en-US" dirty="0" smtClean="0"/>
              <a:t> </a:t>
            </a:r>
            <a:r>
              <a:rPr lang="th-TH" dirty="0" smtClean="0"/>
              <a:t>เพื่อเร่งการเจริญเติบโตของปอดของทารก</a:t>
            </a:r>
            <a:r>
              <a:rPr lang="en-US" dirty="0" smtClean="0"/>
              <a:t> </a:t>
            </a:r>
            <a:r>
              <a:rPr lang="th-TH" dirty="0" smtClean="0"/>
              <a:t>ได้ผลดีหลังจากให้ยาไปแล้ว 24 ชม. ภายหลังถุงน้ำคร่ำแตก ๑๒ ชั่วโมงแล้วควรให้ยาปฏิชีวนะ และให้ยาระงับการหดรัดตัวของมดลูก</a:t>
            </a:r>
          </a:p>
          <a:p>
            <a:pPr>
              <a:buNone/>
            </a:pPr>
            <a:r>
              <a:rPr lang="th-TH" dirty="0" smtClean="0"/>
              <a:t>	- </a:t>
            </a:r>
            <a:r>
              <a:rPr lang="th-TH" u="sng" dirty="0" smtClean="0"/>
              <a:t>อายุครรภ์น้อยกว่า ๒๖ สัปดาห์ </a:t>
            </a:r>
            <a:r>
              <a:rPr lang="th-TH" dirty="0" smtClean="0"/>
              <a:t>ภายหลังวินิจฉัยได้แน่นอนแล้ว ควรทำให้การตั้งครรภ์สิ้นสุดลงเนื่องจากทารกมีโอกาสรอดชีวิตน้อยมาก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3.2 กรณีมีการติดเชื้อของถุงน้ำคร่ำ(</a:t>
            </a:r>
            <a:r>
              <a:rPr lang="en-US" b="1" dirty="0" err="1" smtClean="0"/>
              <a:t>Chorioamnionitis</a:t>
            </a:r>
            <a:r>
              <a:rPr lang="th-TH" dirty="0" smtClean="0"/>
              <a:t>) พิจารณาให้คลอดทันที โดยไม่คำนึงถึงอายุครรภ์ ทั้งนี้จะให้ยาปฏิชีวนะ ให้ยาปฏิชีวนะ</a:t>
            </a:r>
            <a:r>
              <a:rPr lang="en-US" dirty="0" smtClean="0"/>
              <a:t> </a:t>
            </a:r>
            <a:r>
              <a:rPr lang="th-TH" sz="2800" dirty="0" smtClean="0">
                <a:cs typeface="+mj-cs"/>
              </a:rPr>
              <a:t>คือ 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Ampicillin</a:t>
            </a:r>
            <a:r>
              <a:rPr lang="en-US" sz="2800" dirty="0" smtClean="0">
                <a:cs typeface="+mj-cs"/>
              </a:rPr>
              <a:t> 1 gm IV q 6 hr, </a:t>
            </a:r>
            <a:r>
              <a:rPr lang="en-US" sz="2800" dirty="0" err="1" smtClean="0">
                <a:cs typeface="+mj-cs"/>
              </a:rPr>
              <a:t>Gentamicin</a:t>
            </a:r>
            <a:r>
              <a:rPr lang="en-US" sz="2800" dirty="0" smtClean="0">
                <a:cs typeface="+mj-cs"/>
              </a:rPr>
              <a:t> 240 mg. IV OD </a:t>
            </a:r>
            <a:r>
              <a:rPr lang="th-TH" sz="2800" dirty="0" smtClean="0">
                <a:cs typeface="+mj-cs"/>
              </a:rPr>
              <a:t>และ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Metronidazole</a:t>
            </a:r>
            <a:r>
              <a:rPr lang="en-US" sz="2800" dirty="0" smtClean="0">
                <a:cs typeface="+mj-cs"/>
              </a:rPr>
              <a:t> 500 mg. IV q 8 hr</a:t>
            </a:r>
            <a:r>
              <a:rPr lang="th-TH" sz="2800" dirty="0" smtClean="0">
                <a:cs typeface="+mj-cs"/>
              </a:rPr>
              <a:t>)</a:t>
            </a:r>
            <a:endParaRPr lang="en-US" sz="2800" dirty="0" smtClean="0">
              <a:cs typeface="+mj-cs"/>
            </a:endParaRPr>
          </a:p>
          <a:p>
            <a:pPr>
              <a:buNone/>
            </a:pPr>
            <a:r>
              <a:rPr lang="th-TH" dirty="0" smtClean="0"/>
              <a:t>	โดยต้องเริ่มให้ยาทันทีเมื่อพิสูจน์ได้ว่าติดเชื้อของถุงน้ำคร่ำ และจะต้องรีบให้ทารกคลอดเร็วที่สุด โดยการกระตุ้นให้เกิดการเจ็บครรภ์คลอดด้วยยา </a:t>
            </a:r>
            <a:r>
              <a:rPr lang="en-US" dirty="0" err="1" smtClean="0"/>
              <a:t>Oxytocin</a:t>
            </a:r>
            <a:r>
              <a:rPr lang="en-US" dirty="0" smtClean="0"/>
              <a:t> </a:t>
            </a:r>
            <a:r>
              <a:rPr lang="th-TH" dirty="0" smtClean="0"/>
              <a:t>หรือผ่าตัดเอาทารกออกทางหน้าท้องกรณีที่ทารกไม่สามารถคลอดเองทางช่องคลอดได้</a:t>
            </a:r>
          </a:p>
          <a:p>
            <a:pPr>
              <a:buNone/>
            </a:pPr>
            <a:r>
              <a:rPr lang="th-TH" dirty="0" smtClean="0"/>
              <a:t>๔. ในระยะหลังคลอด กรณีสงสัยว่าสาเหตุของถุงน้ำคร่ำแตกก่อนเวลาอันควรเกิดจากการติดเชื้อควรติดตามเพาะเชื้อจากตัวทารก เพื่อหาสาเหตุของการติดเชื้อและรักษาอย่างต่อเนื่องต่อไป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539552" y="332656"/>
          <a:ext cx="8229600" cy="6050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777592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ทฤษฎี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กรณีศึกษา</a:t>
                      </a:r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u="sng" dirty="0" smtClean="0">
                          <a:cs typeface="+mj-cs"/>
                        </a:rPr>
                        <a:t>อาการและอาการแสดง</a:t>
                      </a:r>
                      <a:endParaRPr lang="th-TH" sz="2000" u="sng" dirty="0" smtClean="0">
                        <a:cs typeface="+mj-cs"/>
                      </a:endParaRPr>
                    </a:p>
                    <a:p>
                      <a:r>
                        <a:rPr lang="th-TH" sz="2000" dirty="0" smtClean="0">
                          <a:cs typeface="+mj-cs"/>
                        </a:rPr>
                        <a:t>มารดาให้ประวัติว่ามีน้ำใสๆ ไหลจากช่องคลอดคล้ายกับกลั้นปัสสาวะไม่อยู่โดยมารดาอาจจะคิดว่าเป็นอาการของการกลั้นปัสสาวะไม่อยู่ ปัสสาวะราด</a:t>
                      </a:r>
                    </a:p>
                    <a:p>
                      <a:r>
                        <a:rPr lang="th-TH" sz="2000" b="1" u="sng" dirty="0" smtClean="0">
                          <a:cs typeface="+mj-cs"/>
                        </a:rPr>
                        <a:t>สาเหตุ</a:t>
                      </a:r>
                      <a:endParaRPr lang="th-TH" sz="2000" u="sng" dirty="0" smtClean="0">
                        <a:cs typeface="+mj-cs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000" dirty="0" smtClean="0">
                          <a:cs typeface="+mj-cs"/>
                        </a:rPr>
                        <a:t>.1.การติดเชื้อของถุงน้ำคร่ำ(</a:t>
                      </a:r>
                      <a:r>
                        <a:rPr lang="en-US" sz="2000" dirty="0" err="1" smtClean="0">
                          <a:cs typeface="+mj-cs"/>
                        </a:rPr>
                        <a:t>Chorioamnionitis</a:t>
                      </a:r>
                      <a:r>
                        <a:rPr lang="th-TH" sz="2000" dirty="0" smtClean="0">
                          <a:cs typeface="+mj-cs"/>
                        </a:rPr>
                        <a:t>)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000" dirty="0" smtClean="0">
                          <a:cs typeface="+mj-cs"/>
                        </a:rPr>
                        <a:t>2.</a:t>
                      </a:r>
                      <a:r>
                        <a:rPr lang="th-TH" sz="2000" baseline="0" dirty="0" smtClean="0">
                          <a:cs typeface="+mj-cs"/>
                        </a:rPr>
                        <a:t> </a:t>
                      </a:r>
                      <a:r>
                        <a:rPr lang="th-TH" sz="2000" dirty="0" smtClean="0">
                          <a:cs typeface="+mj-cs"/>
                        </a:rPr>
                        <a:t>ที่มีประวัติการคลอดลูกก่อนกำหนดในครรภ์ก่อน </a:t>
                      </a:r>
                    </a:p>
                    <a:p>
                      <a:pPr marL="514350" indent="-514350" algn="l">
                        <a:buNone/>
                      </a:pPr>
                      <a:r>
                        <a:rPr lang="th-TH" sz="2000" dirty="0" smtClean="0">
                          <a:cs typeface="+mj-cs"/>
                        </a:rPr>
                        <a:t>3. รกลอกตัวก่อนกำหนด(</a:t>
                      </a:r>
                      <a:r>
                        <a:rPr lang="en-US" sz="2000" dirty="0" err="1" smtClean="0">
                          <a:cs typeface="+mj-cs"/>
                        </a:rPr>
                        <a:t>abruptio</a:t>
                      </a:r>
                      <a:r>
                        <a:rPr lang="en-US" sz="2000" dirty="0" smtClean="0">
                          <a:cs typeface="+mj-cs"/>
                        </a:rPr>
                        <a:t> placenta</a:t>
                      </a:r>
                      <a:r>
                        <a:rPr lang="th-TH" sz="2000" dirty="0" smtClean="0">
                          <a:cs typeface="+mj-cs"/>
                        </a:rPr>
                        <a:t>) หรือรกเกาะต่ำ(</a:t>
                      </a:r>
                      <a:r>
                        <a:rPr lang="en-US" sz="2000" dirty="0" smtClean="0">
                          <a:cs typeface="+mj-cs"/>
                        </a:rPr>
                        <a:t>placenta </a:t>
                      </a:r>
                      <a:r>
                        <a:rPr lang="en-US" sz="2000" dirty="0" err="1" smtClean="0">
                          <a:cs typeface="+mj-cs"/>
                        </a:rPr>
                        <a:t>previa</a:t>
                      </a:r>
                      <a:r>
                        <a:rPr lang="th-TH" sz="2000" dirty="0" smtClean="0">
                          <a:cs typeface="+mj-cs"/>
                        </a:rPr>
                        <a:t>)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000" dirty="0" smtClean="0">
                          <a:cs typeface="+mj-cs"/>
                        </a:rPr>
                        <a:t>4. ครรภ์แฝด</a:t>
                      </a:r>
                      <a:r>
                        <a:rPr lang="en-US" sz="2000" dirty="0" smtClean="0">
                          <a:cs typeface="+mj-cs"/>
                        </a:rPr>
                        <a:t>(twins)</a:t>
                      </a:r>
                      <a:r>
                        <a:rPr lang="th-TH" sz="2000" dirty="0" smtClean="0">
                          <a:cs typeface="+mj-cs"/>
                        </a:rPr>
                        <a:t>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000" dirty="0" smtClean="0">
                          <a:cs typeface="+mj-cs"/>
                        </a:rPr>
                        <a:t>5. ทารกในครรภ์อยู่ในท่าผิดปกติ (</a:t>
                      </a:r>
                      <a:r>
                        <a:rPr lang="en-US" sz="2000" dirty="0" err="1" smtClean="0">
                          <a:cs typeface="+mj-cs"/>
                        </a:rPr>
                        <a:t>Malposition</a:t>
                      </a:r>
                      <a:r>
                        <a:rPr lang="th-TH" sz="2000" dirty="0" smtClean="0">
                          <a:cs typeface="+mj-cs"/>
                        </a:rPr>
                        <a:t>) หรือส่วนนำของทารกผิดปกติ (</a:t>
                      </a:r>
                      <a:r>
                        <a:rPr lang="en-US" sz="2000" dirty="0" err="1" smtClean="0">
                          <a:cs typeface="+mj-cs"/>
                        </a:rPr>
                        <a:t>Malpresentation</a:t>
                      </a:r>
                      <a:r>
                        <a:rPr lang="th-TH" sz="2000" dirty="0" smtClean="0">
                          <a:cs typeface="+mj-cs"/>
                        </a:rPr>
                        <a:t>)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000" dirty="0" smtClean="0">
                          <a:cs typeface="+mj-cs"/>
                        </a:rPr>
                        <a:t>6. ปัจจัยส่วนบุคคลหรือพฤติกรรมของสตรีตั้งครรภ์ </a:t>
                      </a:r>
                    </a:p>
                    <a:p>
                      <a:pPr>
                        <a:buNone/>
                      </a:pPr>
                      <a:r>
                        <a:rPr lang="th-TH" sz="2000" dirty="0" smtClean="0">
                          <a:cs typeface="+mj-cs"/>
                        </a:rPr>
                        <a:t>7. มารดาได้รับอุบัติเหตุ</a:t>
                      </a:r>
                      <a:endParaRPr lang="en-US" sz="2000" dirty="0" smtClean="0"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th-TH" sz="2000" dirty="0" smtClean="0">
                          <a:cs typeface="+mj-cs"/>
                        </a:rPr>
                        <a:t>8. มีประวัติการแท้งมาก่อน</a:t>
                      </a:r>
                    </a:p>
                    <a:p>
                      <a:pPr>
                        <a:buNone/>
                      </a:pPr>
                      <a:endParaRPr lang="th-TH" sz="1800" dirty="0" smtClean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th-TH" sz="2000" dirty="0" smtClean="0">
                          <a:cs typeface="+mj-cs"/>
                        </a:rPr>
                        <a:t>มีน้ำใสๆออกทางช่องคลอดเปื้อนผ้าถุง 1/2 ผืน กลั้นไว้ไม่อยู่ เวลา 21.30 น. วันที่ 8/1/58</a:t>
                      </a:r>
                      <a:endParaRPr lang="en-US" sz="2000" dirty="0" smtClean="0">
                        <a:cs typeface="+mj-cs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en-US" sz="2000" dirty="0" smtClean="0">
                        <a:cs typeface="+mj-cs"/>
                      </a:endParaRPr>
                    </a:p>
                    <a:p>
                      <a:pPr>
                        <a:buFontTx/>
                        <a:buNone/>
                      </a:pPr>
                      <a:endParaRPr lang="th-TH" sz="2000" dirty="0" smtClean="0"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th-TH" sz="2000" dirty="0" smtClean="0">
                          <a:cs typeface="+mj-cs"/>
                        </a:rPr>
                        <a:t> </a:t>
                      </a:r>
                      <a:r>
                        <a:rPr lang="en-US" sz="2000" u="sng" dirty="0" smtClean="0">
                          <a:cs typeface="+mj-cs"/>
                        </a:rPr>
                        <a:t>CBC</a:t>
                      </a:r>
                      <a:r>
                        <a:rPr lang="th-TH" sz="2000" u="sng" dirty="0" smtClean="0">
                          <a:cs typeface="+mj-cs"/>
                        </a:rPr>
                        <a:t> </a:t>
                      </a:r>
                      <a:r>
                        <a:rPr lang="th-TH" sz="2000" b="1" dirty="0" smtClean="0">
                          <a:cs typeface="+mj-cs"/>
                        </a:rPr>
                        <a:t>(</a:t>
                      </a:r>
                      <a:r>
                        <a:rPr lang="th-TH" sz="2000" dirty="0" smtClean="0">
                          <a:cs typeface="+mj-cs"/>
                        </a:rPr>
                        <a:t>วันที่ 9 มกราคม 2558</a:t>
                      </a:r>
                      <a:r>
                        <a:rPr lang="th-TH" sz="2000" b="1" dirty="0" smtClean="0">
                          <a:cs typeface="+mj-cs"/>
                        </a:rPr>
                        <a:t>)</a:t>
                      </a:r>
                      <a:endParaRPr lang="th-TH" sz="2000" dirty="0" smtClean="0"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ea typeface="+mn-ea"/>
                          <a:cs typeface="+mj-cs"/>
                        </a:rPr>
                        <a:t>White Blood Cell Count </a:t>
                      </a:r>
                      <a:r>
                        <a:rPr lang="en-US" sz="2000" dirty="0" smtClean="0">
                          <a:cs typeface="+mj-cs"/>
                        </a:rPr>
                        <a:t>:</a:t>
                      </a:r>
                      <a:r>
                        <a:rPr lang="th-TH" sz="2000" dirty="0" smtClean="0">
                          <a:cs typeface="+mj-cs"/>
                        </a:rPr>
                        <a:t> 14100 (ค่าปกติ4000 - 10000) ร่างกายมีการติดเชื้อแบคทีเรีย</a:t>
                      </a:r>
                    </a:p>
                    <a:p>
                      <a:pPr>
                        <a:buNone/>
                      </a:pPr>
                      <a:r>
                        <a:rPr lang="en-US" sz="2000" dirty="0" err="1" smtClean="0">
                          <a:latin typeface="TH SarabunIT๙" pitchFamily="34" charset="-34"/>
                          <a:cs typeface="+mj-cs"/>
                        </a:rPr>
                        <a:t>Neutrophil</a:t>
                      </a:r>
                      <a:r>
                        <a:rPr lang="th-TH" sz="2000" dirty="0" smtClean="0">
                          <a:latin typeface="TH SarabunIT๙" pitchFamily="34" charset="-34"/>
                          <a:cs typeface="+mj-cs"/>
                        </a:rPr>
                        <a:t> </a:t>
                      </a:r>
                      <a:r>
                        <a:rPr lang="en-US" sz="2000" dirty="0" smtClean="0">
                          <a:cs typeface="+mj-cs"/>
                        </a:rPr>
                        <a:t>: </a:t>
                      </a:r>
                      <a:r>
                        <a:rPr lang="th-TH" sz="2000" dirty="0" smtClean="0">
                          <a:cs typeface="+mj-cs"/>
                        </a:rPr>
                        <a:t>80.8 (ค่าปกติ 50 - 70) ร่างกายมีการติดเชื้อแบคทีเรีย</a:t>
                      </a:r>
                      <a:endParaRPr lang="en-US" sz="2000" dirty="0" smtClean="0"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en-US" sz="2000" u="sng" dirty="0" smtClean="0">
                          <a:cs typeface="+mj-cs"/>
                        </a:rPr>
                        <a:t>UA</a:t>
                      </a:r>
                      <a:r>
                        <a:rPr lang="th-TH" sz="2000" b="1" dirty="0" smtClean="0">
                          <a:cs typeface="+mj-cs"/>
                        </a:rPr>
                        <a:t>(</a:t>
                      </a:r>
                      <a:r>
                        <a:rPr lang="th-TH" sz="2000" dirty="0" smtClean="0">
                          <a:cs typeface="+mj-cs"/>
                        </a:rPr>
                        <a:t>วันที่ 9 มกราคม 2558</a:t>
                      </a:r>
                      <a:r>
                        <a:rPr lang="th-TH" sz="2000" b="1" dirty="0" smtClean="0">
                          <a:cs typeface="+mj-cs"/>
                        </a:rPr>
                        <a:t>)</a:t>
                      </a:r>
                      <a:endParaRPr lang="en-US" sz="2000" dirty="0" smtClean="0"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en-US" sz="2000" b="1" dirty="0" smtClean="0">
                          <a:latin typeface="TH SarabunIT๙" pitchFamily="34" charset="-34"/>
                          <a:cs typeface="+mj-cs"/>
                        </a:rPr>
                        <a:t>Protein</a:t>
                      </a:r>
                      <a:r>
                        <a:rPr lang="th-TH" sz="2000" b="1" dirty="0" smtClean="0">
                          <a:latin typeface="TH SarabunIT๙" pitchFamily="34" charset="-34"/>
                          <a:cs typeface="+mj-cs"/>
                        </a:rPr>
                        <a:t>  </a:t>
                      </a:r>
                      <a:r>
                        <a:rPr lang="th-TH" sz="2000" dirty="0" smtClean="0">
                          <a:cs typeface="+mj-cs"/>
                        </a:rPr>
                        <a:t>1+ (ค่าปกติ</a:t>
                      </a:r>
                      <a:r>
                        <a:rPr lang="en-US" sz="2000" dirty="0" smtClean="0">
                          <a:cs typeface="+mj-cs"/>
                        </a:rPr>
                        <a:t> Negative</a:t>
                      </a:r>
                      <a:r>
                        <a:rPr lang="th-TH" sz="2000" dirty="0" smtClean="0">
                          <a:cs typeface="+mj-cs"/>
                        </a:rPr>
                        <a:t>)</a:t>
                      </a:r>
                      <a:r>
                        <a:rPr lang="en-US" sz="2000" dirty="0" smtClean="0">
                          <a:cs typeface="+mj-cs"/>
                        </a:rPr>
                        <a:t> </a:t>
                      </a:r>
                      <a:endParaRPr lang="th-TH" sz="2000" dirty="0" smtClean="0"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th-TH" sz="2000" dirty="0" smtClean="0">
                          <a:latin typeface="TH SarabunIT๙" pitchFamily="34" charset="-34"/>
                          <a:cs typeface="+mj-cs"/>
                        </a:rPr>
                        <a:t>สูงกว่าปกติแสดงการมีพยาธิสภาพภายใน กระเพาะหรือท่อปัสสาวะอักเสบ</a:t>
                      </a:r>
                      <a:endParaRPr lang="en-US" sz="2000" dirty="0" smtClean="0">
                        <a:latin typeface="TH SarabunIT๙" pitchFamily="34" charset="-34"/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en-US" sz="2000" b="1" dirty="0" smtClean="0">
                          <a:latin typeface="TH SarabunIT๙" pitchFamily="34" charset="-34"/>
                          <a:cs typeface="+mj-cs"/>
                        </a:rPr>
                        <a:t>Leukocyte</a:t>
                      </a:r>
                      <a:r>
                        <a:rPr lang="th-TH" sz="2000" b="1" dirty="0" smtClean="0">
                          <a:latin typeface="TH SarabunIT๙" pitchFamily="34" charset="-34"/>
                          <a:cs typeface="+mj-cs"/>
                        </a:rPr>
                        <a:t> </a:t>
                      </a:r>
                      <a:r>
                        <a:rPr lang="th-TH" sz="2000" dirty="0" smtClean="0">
                          <a:cs typeface="+mj-cs"/>
                        </a:rPr>
                        <a:t>1+(ค่าปกติ</a:t>
                      </a:r>
                      <a:r>
                        <a:rPr lang="en-US" sz="2000" dirty="0" smtClean="0">
                          <a:cs typeface="+mj-cs"/>
                        </a:rPr>
                        <a:t> Negative</a:t>
                      </a:r>
                      <a:r>
                        <a:rPr lang="th-TH" sz="2000" dirty="0" smtClean="0">
                          <a:cs typeface="+mj-cs"/>
                        </a:rPr>
                        <a:t>) </a:t>
                      </a:r>
                    </a:p>
                    <a:p>
                      <a:pPr>
                        <a:buNone/>
                      </a:pPr>
                      <a:r>
                        <a:rPr lang="th-TH" sz="2000" dirty="0" smtClean="0">
                          <a:latin typeface="TH SarabunIT๙" pitchFamily="34" charset="-34"/>
                          <a:cs typeface="+mj-cs"/>
                        </a:rPr>
                        <a:t>มีการติดเชื้อในระบบทางเดินปัสสาวะ</a:t>
                      </a:r>
                      <a:endParaRPr lang="en-US" sz="2000" dirty="0" smtClean="0">
                        <a:latin typeface="TH SarabunIT๙" pitchFamily="34" charset="-34"/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en-US" sz="2000" b="1" dirty="0" smtClean="0">
                          <a:latin typeface="TH SarabunIT๙" pitchFamily="34" charset="-34"/>
                          <a:cs typeface="+mj-cs"/>
                        </a:rPr>
                        <a:t>White blood cell</a:t>
                      </a:r>
                      <a:r>
                        <a:rPr lang="th-TH" sz="2000" b="1" dirty="0" smtClean="0">
                          <a:latin typeface="TH SarabunIT๙" pitchFamily="34" charset="-34"/>
                          <a:cs typeface="+mj-cs"/>
                        </a:rPr>
                        <a:t>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+mj-cs"/>
                        </a:rPr>
                        <a:t> </a:t>
                      </a:r>
                      <a:r>
                        <a:rPr lang="th-TH" sz="2000" dirty="0" smtClean="0">
                          <a:cs typeface="+mj-cs"/>
                        </a:rPr>
                        <a:t>5 -10</a:t>
                      </a:r>
                      <a:r>
                        <a:rPr lang="th-TH" sz="2000" dirty="0" smtClean="0">
                          <a:latin typeface="TH SarabunIT๙" pitchFamily="34" charset="-34"/>
                          <a:cs typeface="+mj-cs"/>
                        </a:rPr>
                        <a:t> (</a:t>
                      </a:r>
                      <a:r>
                        <a:rPr lang="th-TH" sz="2000" dirty="0" smtClean="0">
                          <a:cs typeface="+mj-cs"/>
                        </a:rPr>
                        <a:t>ค่าปกติ 0 - 5</a:t>
                      </a:r>
                      <a:r>
                        <a:rPr lang="th-TH" sz="2000" dirty="0" smtClean="0">
                          <a:latin typeface="TH SarabunIT๙" pitchFamily="34" charset="-34"/>
                          <a:cs typeface="+mj-cs"/>
                        </a:rPr>
                        <a:t>)</a:t>
                      </a:r>
                      <a:r>
                        <a:rPr lang="th-TH" sz="2000" dirty="0" smtClean="0">
                          <a:cs typeface="+mj-cs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th-TH" sz="2000" dirty="0" smtClean="0">
                          <a:latin typeface="TH SarabunIT๙" pitchFamily="34" charset="-34"/>
                          <a:cs typeface="+mj-cs"/>
                        </a:rPr>
                        <a:t>มีการติดเชื้อในระบบทางเดินปัสสาวะ</a:t>
                      </a:r>
                      <a:endParaRPr lang="th-TH" sz="2000" dirty="0" smtClean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539552" y="404664"/>
          <a:ext cx="8229600" cy="615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ทฤษฎี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กรณีศึกษา</a:t>
                      </a:r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th-TH" sz="2400" b="1" dirty="0" smtClean="0"/>
                        <a:t>การวินิจฉัย</a:t>
                      </a:r>
                      <a:endParaRPr lang="en-US" sz="2400" b="1" dirty="0" smtClean="0"/>
                    </a:p>
                    <a:p>
                      <a:pPr>
                        <a:buNone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1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.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การซักประวัติ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ผู้ป่วยมักจะให้ประวัติมีน้ำใสๆ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ไหลออกจากช่องคลอดช้าๆหรือไหลออกมาเรื่อยๆ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โดยต้องวินิจฉัยแยกออกจากน้ำปัสสาวะ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endParaRPr lang="th-TH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2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.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การตรวจร่างกาย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เมื่อ</a:t>
                      </a:r>
                      <a:r>
                        <a:rPr lang="th-TH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ใส่สเปคคูลัม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เข้าไปในช่องคลอดจะพบน้ำคร่ำขังอยู่ที่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posterior fornix </a:t>
                      </a:r>
                      <a:endParaRPr lang="th-TH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3. การตรวจทางห้องปฏิบัติการ</a:t>
                      </a:r>
                    </a:p>
                    <a:p>
                      <a:pPr>
                        <a:buNone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-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Nitrazine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paper test </a:t>
                      </a:r>
                    </a:p>
                    <a:p>
                      <a:pPr>
                        <a:buNone/>
                      </a:pP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- การทดสอบรูปใบเฟิร์น(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Fern test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)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- Nile blue test </a:t>
                      </a:r>
                    </a:p>
                    <a:p>
                      <a:pPr>
                        <a:buNone/>
                      </a:pP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การฉีดสี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indigocarmine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การตรวจโดยใช้เครื่องตรวจคลื่นเสียงความถี่สูง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en-US" sz="24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th-TH" sz="2400" dirty="0" smtClean="0"/>
                        <a:t>น้ำใสๆไหลออกทางช่องคลอดเปื้อนผ้าถุง 1/2 ผืน  กลั้นไว้ไม่อยู่ ตั้งแต่เวลา 21.30 น. วันที่ 8/1/58 </a:t>
                      </a:r>
                    </a:p>
                    <a:p>
                      <a:pPr>
                        <a:buFontTx/>
                        <a:buNone/>
                      </a:pPr>
                      <a:endParaRPr lang="th-TH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เมื่อ</a:t>
                      </a:r>
                      <a:r>
                        <a:rPr lang="th-TH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ใส่สเปคคูลัม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speculum examination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เข้าไปในช่องคลอดจะพบน้ำคร่ำขัง ปากมดลูกยังไม่เปิด</a:t>
                      </a:r>
                    </a:p>
                    <a:p>
                      <a:pPr>
                        <a:buFontTx/>
                        <a:buNone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nitrazine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paper test =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positive 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จะเปลี่ยนสีจากเหลืองเป็นสีน้ำเงิน </a:t>
                      </a:r>
                      <a:endParaRPr lang="th-TH" sz="24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67544" y="188640"/>
          <a:ext cx="8229600" cy="6428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ทฤษฎี</a:t>
                      </a:r>
                      <a:endParaRPr lang="th-T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กรณีศึกษา</a:t>
                      </a:r>
                      <a:endParaRPr lang="th-TH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cs typeface="+mj-cs"/>
                        </a:rPr>
                        <a:t>การรักษา</a:t>
                      </a:r>
                    </a:p>
                    <a:p>
                      <a:pPr>
                        <a:buNone/>
                      </a:pPr>
                      <a:r>
                        <a:rPr lang="th-TH" sz="1800" dirty="0" smtClean="0">
                          <a:cs typeface="+mj-cs"/>
                        </a:rPr>
                        <a:t>1. ทดสอบหรือยืนยันว่ามีถุงน้ำรั่วหรือแตกจริง </a:t>
                      </a:r>
                      <a:endParaRPr lang="en-US" sz="1800" dirty="0" smtClean="0"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th-TH" sz="1800" dirty="0" smtClean="0">
                          <a:cs typeface="+mj-cs"/>
                        </a:rPr>
                        <a:t>2. ประเมินหาอายุครรภ์ที่แน่นอน </a:t>
                      </a:r>
                      <a:endParaRPr lang="en-US" sz="1800" dirty="0" smtClean="0"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th-TH" sz="1800" dirty="0" smtClean="0">
                          <a:cs typeface="+mj-cs"/>
                        </a:rPr>
                        <a:t>3. การรักษาแบบประคับประคอง</a:t>
                      </a:r>
                      <a:endParaRPr lang="en-US" sz="1800" dirty="0" smtClean="0"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th-TH" sz="1800" dirty="0" smtClean="0">
                          <a:cs typeface="+mj-cs"/>
                        </a:rPr>
                        <a:t>      กรณีไม่มีการติดเชื้อของถุงน้ำคร่ำ</a:t>
                      </a:r>
                    </a:p>
                    <a:p>
                      <a:pPr>
                        <a:buNone/>
                      </a:pPr>
                      <a:r>
                        <a:rPr lang="th-TH" sz="1800" dirty="0" smtClean="0"/>
                        <a:t>- </a:t>
                      </a:r>
                      <a:r>
                        <a:rPr lang="th-TH" sz="1800" u="sng" dirty="0" smtClean="0"/>
                        <a:t>อายุครรภ์ ๓๔ สัปดาห์ขึ้นไป</a:t>
                      </a:r>
                      <a:r>
                        <a:rPr lang="th-TH" sz="1800" dirty="0" smtClean="0"/>
                        <a:t> ควรให้สิ้นสุดการตั้งครรภ์ สตรีมีครรภ์ร้อยละ ๘๐-๙๐ จะเกิดการเจ็บครรภ์เองภายหลังจากถุงน้ำคร่ำแตก ๒๔ ภายหลังถุงน้ำคร่ำแตก ๑๒ ชั่วโมงแล้ว ยังไม่มีอาการเจ็บครรภ์ควรให้ยาปฏิชีวนะ และชักนำให้เกิดการเจ็บครรภ์โดยการใช้ </a:t>
                      </a:r>
                      <a:r>
                        <a:rPr lang="en-US" sz="1800" dirty="0" err="1" smtClean="0"/>
                        <a:t>Oxytocin</a:t>
                      </a:r>
                      <a:endParaRPr lang="en-US" sz="1800" dirty="0" smtClean="0"/>
                    </a:p>
                    <a:p>
                      <a:pPr>
                        <a:buNone/>
                      </a:pPr>
                      <a:r>
                        <a:rPr lang="th-TH" sz="1800" dirty="0" smtClean="0"/>
                        <a:t>- </a:t>
                      </a:r>
                      <a:r>
                        <a:rPr lang="th-TH" sz="1800" u="sng" dirty="0" smtClean="0"/>
                        <a:t>อายุครรภ์ 26 – 33+6 สัปดาห์</a:t>
                      </a:r>
                      <a:r>
                        <a:rPr lang="th-TH" sz="1800" dirty="0" smtClean="0"/>
                        <a:t>  ดูแลให้ </a:t>
                      </a:r>
                      <a:r>
                        <a:rPr lang="en-US" sz="1800" dirty="0" err="1" smtClean="0"/>
                        <a:t>Glucocorticoid</a:t>
                      </a:r>
                      <a:r>
                        <a:rPr lang="en-US" sz="1800" dirty="0" smtClean="0"/>
                        <a:t> </a:t>
                      </a:r>
                      <a:r>
                        <a:rPr lang="th-TH" sz="1800" dirty="0" smtClean="0"/>
                        <a:t>ภายหลังถุงน้ำคร่ำแตก ๑๒ ชั่วโมงแล้วควรให้ยาปฏิชีวนะ และให้ยาระงับการหดรัดตัวของมดลูก</a:t>
                      </a:r>
                    </a:p>
                    <a:p>
                      <a:pPr>
                        <a:buNone/>
                      </a:pPr>
                      <a:r>
                        <a:rPr lang="th-TH" sz="1800" b="1" baseline="0" dirty="0" smtClean="0">
                          <a:cs typeface="+mj-cs"/>
                        </a:rPr>
                        <a:t>     </a:t>
                      </a:r>
                      <a:r>
                        <a:rPr lang="th-TH" sz="1800" b="1" dirty="0" smtClean="0">
                          <a:cs typeface="+mj-cs"/>
                        </a:rPr>
                        <a:t>กรณีมีการติดเชื้อของถุงน้ำคร่ำ(</a:t>
                      </a:r>
                      <a:r>
                        <a:rPr lang="en-US" sz="1800" b="1" dirty="0" err="1" smtClean="0">
                          <a:cs typeface="+mj-cs"/>
                        </a:rPr>
                        <a:t>Chorioamnionitis</a:t>
                      </a:r>
                      <a:r>
                        <a:rPr lang="th-TH" sz="1800" dirty="0" smtClean="0">
                          <a:cs typeface="+mj-cs"/>
                        </a:rPr>
                        <a:t>) พิจารณาให้คลอดทันที โดยไม่คำนึงถึงอายุครรภ์ ทั้งนี้จะให้ยาปฏิชีวนะ ให้ยาปฏิชีวนะ</a:t>
                      </a:r>
                      <a:r>
                        <a:rPr lang="en-US" sz="1800" dirty="0" smtClean="0">
                          <a:cs typeface="+mj-cs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คือ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Ampicillin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1 gm IV q 6 hr,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Gentamicin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240 mg. IV OD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และ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Metronidazole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500 mg. IV q 8 hr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)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  <a:p>
                      <a:pPr>
                        <a:buNone/>
                      </a:pPr>
                      <a:r>
                        <a:rPr lang="th-TH" sz="1800" dirty="0" smtClean="0">
                          <a:cs typeface="+mj-cs"/>
                        </a:rPr>
                        <a:t>จะต้องรีบให้ทารกคลอดเร็วที่สุด โดยการกระตุ้นให้เกิดการเจ็บครรภ์คลอดด้วยยา </a:t>
                      </a:r>
                      <a:r>
                        <a:rPr lang="en-US" sz="1800" dirty="0" err="1" smtClean="0">
                          <a:cs typeface="+mj-cs"/>
                        </a:rPr>
                        <a:t>Oxytocin</a:t>
                      </a:r>
                      <a:r>
                        <a:rPr lang="en-US" sz="1800" dirty="0" smtClean="0">
                          <a:cs typeface="+mj-cs"/>
                        </a:rPr>
                        <a:t> </a:t>
                      </a:r>
                      <a:r>
                        <a:rPr lang="th-TH" sz="1800" dirty="0" smtClean="0">
                          <a:cs typeface="+mj-cs"/>
                        </a:rPr>
                        <a:t>หรือผ่าตัดเอาทารกออกทางหน้าท้องกรณีที่ทารกไม่สามารถคลอดเองทางช่องคลอดได้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th-TH" sz="1800" dirty="0" smtClean="0">
                          <a:cs typeface="+mj-cs"/>
                        </a:rPr>
                        <a:t>มีน้ำใสๆออกทางช่องคลอดเปื้อนผ้าถุง 1/2 ผืน เวลา 21.30 น. วันที่ 8/1/58 </a:t>
                      </a:r>
                      <a:r>
                        <a:rPr lang="en-US" sz="1800" dirty="0" err="1" smtClean="0">
                          <a:cs typeface="+mj-cs"/>
                        </a:rPr>
                        <a:t>Nitrazine</a:t>
                      </a:r>
                      <a:r>
                        <a:rPr lang="en-US" sz="1800" dirty="0" smtClean="0">
                          <a:cs typeface="+mj-cs"/>
                        </a:rPr>
                        <a:t> test positive</a:t>
                      </a:r>
                      <a:endParaRPr lang="th-TH" sz="1800" dirty="0" smtClean="0">
                        <a:cs typeface="+mj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th-TH" sz="1800" dirty="0" smtClean="0">
                          <a:cs typeface="+mj-cs"/>
                        </a:rPr>
                        <a:t>อายุครรภ์ 32+6 สัปดาห์</a:t>
                      </a:r>
                      <a:r>
                        <a:rPr lang="en-US" sz="1800" dirty="0" smtClean="0">
                          <a:cs typeface="+mj-cs"/>
                        </a:rPr>
                        <a:t> by LMP </a:t>
                      </a:r>
                      <a:r>
                        <a:rPr lang="th-TH" sz="1800" dirty="0" smtClean="0">
                          <a:cs typeface="+mj-cs"/>
                        </a:rPr>
                        <a:t>ตรวจระดับหน้าท้อง 2/4 เหนือระดับสะดือ</a:t>
                      </a:r>
                    </a:p>
                    <a:p>
                      <a:pPr>
                        <a:buFontTx/>
                        <a:buNone/>
                      </a:pPr>
                      <a:endParaRPr lang="th-TH" sz="1800" dirty="0" smtClean="0">
                        <a:cs typeface="+mj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th-TH" sz="1800" dirty="0" smtClean="0">
                          <a:cs typeface="+mj-cs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การรักษาแบบประคับประคอง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-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Ampicillin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gm. V q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-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Dexamethasone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mg. IM q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hrs.x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does </a:t>
                      </a:r>
                    </a:p>
                    <a:p>
                      <a:pPr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-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Ventolin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O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pc</a:t>
                      </a:r>
                    </a:p>
                    <a:p>
                      <a:pPr>
                        <a:buFontTx/>
                        <a:buChar char="-"/>
                      </a:pPr>
                      <a:endParaRPr lang="th-TH" sz="1800" dirty="0" smtClean="0">
                        <a:cs typeface="+mj-cs"/>
                      </a:endParaRPr>
                    </a:p>
                    <a:p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แผนการรักษาพยาบาล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419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1. เสี่ยงต่อการติดเชื้อในโพรงมดลูกเนื่องจากถุงน้ำคร่ำแตกเป็นระยะเวลานาน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2. ทารกในครรภ์เสี่ยงต่อภาวะพร่องออกซิเจนเนื่องจากสายสะดืออาจถูกกดจากน้ำคร่ำ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3. เสี่ยงต่อการเกิดภาวะสายสะดือย้อยเนื่องจากมีน้ำเดินก่อนการเจ็บครรภ์และส่วนนำยังไม่เข้าสู่ช่องเชิงกราน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4. มีโอกาสคลอดก่อนกำหนดเนื่องจากมีน้ำเดิน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5. หญิงตั้งครรภ์มีความวิตกกังวลเกี่ยวกับความปลอดภัยของทารกในครรภ์เนื่องจากมีภาวะถุงน้ำคร่ำแตกก่อนอายุครรภ์ครบกำหนด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1. เสี่ยงต่อการติดเชื้อในโพรงมดลูกเนื่องจากถุงน้ำคร่ำแตกเป็นระยะเวลานาน</a:t>
            </a:r>
            <a:endParaRPr lang="en-US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7525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h-TH" b="1" dirty="0" smtClean="0"/>
              <a:t>ข้อมูลสนับสนุน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 : </a:t>
            </a:r>
            <a:r>
              <a:rPr lang="th-TH" dirty="0" smtClean="0"/>
              <a:t>หญิงตั้งครรภ์บอกว่ามีน้ำใสๆออกจากช่องคลอดเปื้อนผ้าถุง 1/2 ผืน ไม่มีอาการเจ็บครรภ์ 40 นาทีก่อนมา รพ.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O : </a:t>
            </a:r>
            <a:r>
              <a:rPr lang="en-US" dirty="0" err="1" smtClean="0"/>
              <a:t>Nitrazine</a:t>
            </a:r>
            <a:r>
              <a:rPr lang="en-US" dirty="0" smtClean="0"/>
              <a:t> test = Positive </a:t>
            </a:r>
          </a:p>
          <a:p>
            <a:pPr>
              <a:buNone/>
            </a:pPr>
            <a:r>
              <a:rPr lang="en-US" dirty="0" smtClean="0"/>
              <a:t>	O : </a:t>
            </a:r>
            <a:r>
              <a:rPr lang="th-TH" dirty="0" smtClean="0"/>
              <a:t>มารดา </a:t>
            </a:r>
            <a:r>
              <a:rPr lang="en-US" dirty="0" smtClean="0"/>
              <a:t>G</a:t>
            </a:r>
            <a:r>
              <a:rPr lang="en-US" baseline="-25000" dirty="0" smtClean="0"/>
              <a:t>5</a:t>
            </a:r>
            <a:r>
              <a:rPr lang="en-US" dirty="0" smtClean="0"/>
              <a:t>P</a:t>
            </a:r>
            <a:r>
              <a:rPr lang="en-US" baseline="-25000" dirty="0" smtClean="0"/>
              <a:t>4</a:t>
            </a:r>
            <a:r>
              <a:rPr lang="en-US" dirty="0" smtClean="0"/>
              <a:t>A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th-TH" dirty="0" smtClean="0"/>
              <a:t>อายุครรภ์</a:t>
            </a:r>
            <a:r>
              <a:rPr lang="en-US" dirty="0" smtClean="0"/>
              <a:t>  </a:t>
            </a:r>
            <a:r>
              <a:rPr lang="th-TH" dirty="0" smtClean="0"/>
              <a:t>32+6 สัปดาห์</a:t>
            </a:r>
            <a:r>
              <a:rPr lang="en-US" dirty="0" smtClean="0"/>
              <a:t>  by LMP  </a:t>
            </a:r>
          </a:p>
          <a:p>
            <a:pPr>
              <a:buNone/>
            </a:pPr>
            <a:r>
              <a:rPr lang="en-US" dirty="0" smtClean="0"/>
              <a:t>	O : </a:t>
            </a:r>
            <a:r>
              <a:rPr lang="th-TH" dirty="0" smtClean="0"/>
              <a:t>แรกรับ </a:t>
            </a:r>
            <a:r>
              <a:rPr lang="en-US" dirty="0" smtClean="0"/>
              <a:t>FHS </a:t>
            </a:r>
            <a:r>
              <a:rPr lang="th-TH" dirty="0" smtClean="0"/>
              <a:t>142//</a:t>
            </a:r>
            <a:r>
              <a:rPr lang="en-US" dirty="0" smtClean="0"/>
              <a:t>min </a:t>
            </a:r>
          </a:p>
          <a:p>
            <a:pPr>
              <a:buNone/>
            </a:pPr>
            <a:r>
              <a:rPr lang="en-US" dirty="0" smtClean="0"/>
              <a:t>	O : PV </a:t>
            </a:r>
            <a:r>
              <a:rPr lang="en-US" dirty="0" err="1" smtClean="0"/>
              <a:t>cx.Osclosed</a:t>
            </a:r>
            <a:r>
              <a:rPr lang="en-US" dirty="0" smtClean="0"/>
              <a:t> </a:t>
            </a:r>
            <a:r>
              <a:rPr lang="th-TH" dirty="0" smtClean="0"/>
              <a:t> ส่วนนำทารกยังไม่ลงอุ้งเชิงกราน</a:t>
            </a:r>
            <a:endParaRPr lang="en-US" dirty="0" smtClean="0"/>
          </a:p>
          <a:p>
            <a:pPr>
              <a:buNone/>
            </a:pPr>
            <a:r>
              <a:rPr lang="th-TH" b="1" dirty="0" smtClean="0"/>
              <a:t>วัตถุประสงค์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เพื่อป้องกันการติดเชื้อในโพรงมดลูก</a:t>
            </a:r>
            <a:endParaRPr lang="en-US" dirty="0" smtClean="0"/>
          </a:p>
          <a:p>
            <a:pPr>
              <a:buNone/>
            </a:pPr>
            <a:r>
              <a:rPr lang="th-TH" b="1" dirty="0" smtClean="0"/>
              <a:t>เกณฑ์การประเมินผล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อุณหภูมิร่างกายอยู่ในช่วง 36.4-37.4องศาเซลเซียส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น้ำคร่ำมีลักษณะใส ไม่มีกลิ่นเหม็น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อัตราการเต้นของหัวใจทารกอยู่ในช่วง 120-160/</a:t>
            </a:r>
            <a:r>
              <a:rPr lang="en-US" dirty="0" smtClean="0"/>
              <a:t>min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935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h-TH" b="1" dirty="0" smtClean="0"/>
              <a:t> กิจกรรมของการพยาบาล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cs typeface="+mj-cs"/>
              </a:rPr>
              <a:t>1.</a:t>
            </a:r>
            <a:r>
              <a:rPr lang="th-TH" dirty="0" smtClean="0">
                <a:cs typeface="+mj-cs"/>
              </a:rPr>
              <a:t>อธิบายให้หญิงตั้งครรภ์เข้าใจถึงสภาวะของโรคและการปฏิบัติตัวที่ถูกต้อง</a:t>
            </a:r>
            <a:endParaRPr lang="en-US" dirty="0" smtClean="0">
              <a:cs typeface="+mj-cs"/>
            </a:endParaRPr>
          </a:p>
          <a:p>
            <a:pPr>
              <a:buNone/>
            </a:pPr>
            <a:r>
              <a:rPr lang="en-US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2. ประเมินลักษณะน้ำคร่ำที่ไหลออกทางช่องคลอด แนะนำให้ใส่ผ้าอนามัย  สังเกตลักษณะ สี กลิ่นของน้ำคร่ำ เพื่อประเมินความรุนแรงของการติดเชื้อ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</a:t>
            </a:r>
            <a:r>
              <a:rPr lang="th-TH" dirty="0" smtClean="0"/>
              <a:t> 3. ดูแลให้หญิงตั้งครรภ์นอนพักผ่อนบนเตียง</a:t>
            </a:r>
            <a:endParaRPr lang="en-US" dirty="0" smtClean="0">
              <a:cs typeface="+mj-cs"/>
            </a:endParaRPr>
          </a:p>
          <a:p>
            <a:pPr>
              <a:buNone/>
            </a:pPr>
            <a:r>
              <a:rPr lang="en-US" dirty="0" smtClean="0">
                <a:cs typeface="+mj-cs"/>
              </a:rPr>
              <a:t>	4. </a:t>
            </a:r>
            <a:r>
              <a:rPr lang="th-TH" dirty="0" smtClean="0">
                <a:cs typeface="+mj-cs"/>
              </a:rPr>
              <a:t>บันทึกสัญญาณชีพทุก 4 ชั่วโมง หากมีไข้ให้เช็ดตัวลดไข้ และดูแลให้ยา </a:t>
            </a:r>
            <a:r>
              <a:rPr lang="en-US" dirty="0" err="1" smtClean="0">
                <a:cs typeface="+mj-cs"/>
              </a:rPr>
              <a:t>Paracetamol</a:t>
            </a:r>
            <a:r>
              <a:rPr lang="th-TH" dirty="0" smtClean="0">
                <a:cs typeface="+mj-cs"/>
              </a:rPr>
              <a:t> 500 </a:t>
            </a:r>
            <a:r>
              <a:rPr lang="en-US" dirty="0" smtClean="0">
                <a:cs typeface="+mj-cs"/>
              </a:rPr>
              <a:t>mg. </a:t>
            </a:r>
            <a:r>
              <a:rPr lang="th-TH" dirty="0" smtClean="0">
                <a:cs typeface="+mj-cs"/>
              </a:rPr>
              <a:t>1 </a:t>
            </a:r>
            <a:r>
              <a:rPr lang="en-US" dirty="0" smtClean="0">
                <a:cs typeface="+mj-cs"/>
              </a:rPr>
              <a:t>tab O</a:t>
            </a:r>
            <a:r>
              <a:rPr lang="th-TH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prn</a:t>
            </a:r>
            <a:r>
              <a:rPr lang="en-US" dirty="0" smtClean="0">
                <a:cs typeface="+mj-cs"/>
              </a:rPr>
              <a:t> q </a:t>
            </a:r>
            <a:r>
              <a:rPr lang="th-TH" dirty="0" smtClean="0">
                <a:cs typeface="+mj-cs"/>
              </a:rPr>
              <a:t>4-6 </a:t>
            </a:r>
            <a:r>
              <a:rPr lang="en-US" dirty="0" smtClean="0">
                <a:cs typeface="+mj-cs"/>
              </a:rPr>
              <a:t>hrs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	5. </a:t>
            </a:r>
            <a:r>
              <a:rPr lang="th-TH" dirty="0" smtClean="0">
                <a:cs typeface="+mj-cs"/>
              </a:rPr>
              <a:t>ดูแลความสะอาดทั่วไปและอวัยวะสืบพันธุ์ภายนอก เปลี่ยนผ้าอนามัยทุกครั้งที่เปียกชุ่ม เพื่อป้องกันการติดเชื้อจากภายนอก</a:t>
            </a:r>
            <a:endParaRPr lang="en-US" dirty="0" smtClean="0">
              <a:cs typeface="+mj-cs"/>
            </a:endParaRPr>
          </a:p>
          <a:p>
            <a:pPr>
              <a:buNone/>
            </a:pPr>
            <a:r>
              <a:rPr lang="en-US" dirty="0" smtClean="0">
                <a:cs typeface="+mj-cs"/>
              </a:rPr>
              <a:t>	6. </a:t>
            </a:r>
            <a:r>
              <a:rPr lang="th-TH" dirty="0" smtClean="0">
                <a:cs typeface="+mj-cs"/>
              </a:rPr>
              <a:t>ดูแลให้ได้รับยาปฏิชีวนะ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Ampicillin</a:t>
            </a:r>
            <a:r>
              <a:rPr lang="en-US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2 กรัม ฉีดเข้าทางทางหลอดเลือดดำทุก 6 ชั่วโมงเพื่อป้องกันรักษาการติดเชื้อตามแผนการรักษาของแพทย์</a:t>
            </a:r>
            <a:endParaRPr lang="en-US" dirty="0" smtClean="0">
              <a:cs typeface="+mj-cs"/>
            </a:endParaRPr>
          </a:p>
          <a:p>
            <a:pPr>
              <a:buNone/>
            </a:pPr>
            <a:r>
              <a:rPr lang="en-US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7. ติดตามผลการตรวจเลือด </a:t>
            </a:r>
            <a:r>
              <a:rPr lang="en-US" dirty="0" smtClean="0">
                <a:cs typeface="+mj-cs"/>
              </a:rPr>
              <a:t>CBC </a:t>
            </a:r>
            <a:r>
              <a:rPr lang="th-TH" dirty="0" smtClean="0">
                <a:cs typeface="+mj-cs"/>
              </a:rPr>
              <a:t>และ</a:t>
            </a:r>
            <a:r>
              <a:rPr lang="en-US" dirty="0" smtClean="0">
                <a:cs typeface="+mj-cs"/>
              </a:rPr>
              <a:t> UA </a:t>
            </a:r>
            <a:r>
              <a:rPr lang="th-TH" dirty="0" smtClean="0">
                <a:cs typeface="+mj-cs"/>
              </a:rPr>
              <a:t>ตามแผนการรักษาเพื่อประเมิน</a:t>
            </a:r>
            <a:r>
              <a:rPr lang="th-TH" dirty="0" err="1" smtClean="0">
                <a:cs typeface="+mj-cs"/>
              </a:rPr>
              <a:t>ภาวะการ</a:t>
            </a:r>
            <a:r>
              <a:rPr lang="th-TH" dirty="0" smtClean="0">
                <a:cs typeface="+mj-cs"/>
              </a:rPr>
              <a:t>ติดเชื้อในร่างกาย</a:t>
            </a:r>
            <a:endParaRPr lang="en-US" dirty="0" smtClean="0">
              <a:cs typeface="+mj-cs"/>
            </a:endParaRPr>
          </a:p>
          <a:p>
            <a:pPr>
              <a:buNone/>
            </a:pPr>
            <a:r>
              <a:rPr lang="en-US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8. บันทึกอัตราการเต้นของหัวใจทารกทุก 2-4 ชั่วโมง หากพบว่ามีอัตราการเต้นของหัวใจทารกเร็วกว่าปกติ ให้สงสัยว่าเริ่มมีการติดเชื้อเกิดขึ้น</a:t>
            </a:r>
            <a:endParaRPr lang="en-US" dirty="0" smtClean="0">
              <a:cs typeface="+mj-cs"/>
            </a:endParaRPr>
          </a:p>
          <a:p>
            <a:pPr>
              <a:buNone/>
            </a:pPr>
            <a:r>
              <a:rPr lang="en-US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9. หลีกเลี่ยงการตรวจทางช่องคลอด ถ้าจำเป็นต้องตรวจควรระมัดระวังเกี่ยวกับเทคนิคปราศจากเชื้อ</a:t>
            </a:r>
            <a:endParaRPr lang="en-US" dirty="0" smtClean="0">
              <a:cs typeface="+mj-cs"/>
            </a:endParaRPr>
          </a:p>
          <a:p>
            <a:pPr>
              <a:buNone/>
            </a:pPr>
            <a:r>
              <a:rPr lang="en-US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10. แนะนำให้มารดานอนตะแคงซ้าย เนื่องจากการนอนตะแคงซ้ายก็เพื่อป้องกันไม่ให้มดลูกไปกดทับเส้นเลือดใหญ่ (</a:t>
            </a:r>
            <a:r>
              <a:rPr lang="en-US" dirty="0" smtClean="0">
                <a:cs typeface="+mj-cs"/>
              </a:rPr>
              <a:t>Inferior vena cava) </a:t>
            </a:r>
            <a:r>
              <a:rPr lang="th-TH" dirty="0" smtClean="0">
                <a:cs typeface="+mj-cs"/>
              </a:rPr>
              <a:t>ที่อยู่ค่อนมาทางด้านขวาของร่างกาย ทำให้การไหลเวียนของเลือดไปสู่ทารกได้ดี</a:t>
            </a:r>
            <a:endParaRPr lang="en-US" dirty="0" smtClean="0">
              <a:cs typeface="+mj-cs"/>
            </a:endParaRPr>
          </a:p>
          <a:p>
            <a:pPr>
              <a:buNone/>
            </a:pPr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b="1" dirty="0" smtClean="0"/>
              <a:t>ประเมินผล </a:t>
            </a:r>
            <a:r>
              <a:rPr lang="en-US" b="1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สัญญาณชีพ อุณหภูมิร่างกาย 36.8-37.4 องศาเซลเซียส ชีพจร 82-98/</a:t>
            </a:r>
            <a:r>
              <a:rPr lang="en-US" dirty="0" smtClean="0"/>
              <a:t>min</a:t>
            </a:r>
            <a:r>
              <a:rPr lang="th-TH" dirty="0" smtClean="0"/>
              <a:t> อัตราการหายใจ 20-22/</a:t>
            </a:r>
            <a:r>
              <a:rPr lang="en-US" dirty="0" smtClean="0"/>
              <a:t>min </a:t>
            </a:r>
            <a:r>
              <a:rPr lang="th-TH" dirty="0" smtClean="0"/>
              <a:t>ความดันโลหิต 95/60-120/68 </a:t>
            </a:r>
            <a:r>
              <a:rPr lang="en-US" dirty="0" smtClean="0"/>
              <a:t>mmHg.</a:t>
            </a:r>
          </a:p>
          <a:p>
            <a:pPr>
              <a:buNone/>
            </a:pPr>
            <a:r>
              <a:rPr lang="th-TH" dirty="0" smtClean="0"/>
              <a:t>	- สวมผ้าอนามัยตลอดเวลา เปลี่ยนผ้าอนามัยทุก 2-4ชั่วโมง ลักษณะน้ำคร่ำสีใส ไม่พบกลิ่นเหม็นเปื้อนผ้าอนามัยแค่ชั้นผิว 2 ชิ้น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ได้รับยา</a:t>
            </a:r>
            <a:r>
              <a:rPr lang="en-US" dirty="0" smtClean="0"/>
              <a:t> </a:t>
            </a:r>
            <a:r>
              <a:rPr lang="en-US" dirty="0" err="1" smtClean="0"/>
              <a:t>Ampicillin</a:t>
            </a:r>
            <a:r>
              <a:rPr lang="en-US" dirty="0" smtClean="0"/>
              <a:t> </a:t>
            </a:r>
            <a:r>
              <a:rPr lang="th-TH" dirty="0" smtClean="0"/>
              <a:t>2 กรัม ฉีดเข้าทางทางหลอดเลือดดำทุก 6 ชั่วโมงตามแผนการรักษาของแพทย์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- ผล </a:t>
            </a:r>
            <a:r>
              <a:rPr lang="en-US" dirty="0" smtClean="0"/>
              <a:t>CBC </a:t>
            </a:r>
            <a:r>
              <a:rPr lang="th-TH" dirty="0" smtClean="0"/>
              <a:t>พบ </a:t>
            </a:r>
            <a:r>
              <a:rPr lang="en-US" dirty="0" smtClean="0"/>
              <a:t>WBC 14100 cell/mm3 </a:t>
            </a:r>
            <a:r>
              <a:rPr lang="th-TH" dirty="0" smtClean="0"/>
              <a:t>และ </a:t>
            </a:r>
            <a:r>
              <a:rPr lang="en-US" dirty="0" err="1" smtClean="0"/>
              <a:t>Neutrophil</a:t>
            </a:r>
            <a:r>
              <a:rPr lang="th-TH" dirty="0" smtClean="0"/>
              <a:t> 80.8</a:t>
            </a:r>
            <a:r>
              <a:rPr lang="en-US" dirty="0" smtClean="0"/>
              <a:t>%</a:t>
            </a:r>
          </a:p>
          <a:p>
            <a:pPr>
              <a:buNone/>
            </a:pPr>
            <a:r>
              <a:rPr lang="th-TH" dirty="0" smtClean="0"/>
              <a:t>	-  อัตราการเต้นของหัวใจทารก 130-154/</a:t>
            </a:r>
            <a:r>
              <a:rPr lang="en-US" dirty="0" smtClean="0"/>
              <a:t>min </a:t>
            </a:r>
            <a:r>
              <a:rPr lang="th-TH" dirty="0" smtClean="0"/>
              <a:t>ชัดเจนสม่ำเสมอ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หลักการและเหตุผล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	ภาวะ</a:t>
            </a:r>
            <a:r>
              <a:rPr lang="th-TH" dirty="0" smtClean="0"/>
              <a:t>ถุงน้ำคร่ำแตกก่อนการเจ็บครรภ์ เป็นปัญหาหนึ่งที่พบได้บ่อยในสตรีตั้งครรภ์ ถุงน้ำคร่ำและน้ำคร่ำที่ล้อมรอบตัวทารกอยู่มีหน้าที่หลักในการป้องกันไม่ให้ทารกได้รับอันตรายจากแรงกระแทกและส่งเสริมให้ทารกมีการเจริญเติบโตและพัฒนาการตามปกติ </a:t>
            </a:r>
          </a:p>
          <a:p>
            <a:pPr>
              <a:buNone/>
            </a:pPr>
            <a:r>
              <a:rPr lang="th-TH" dirty="0" smtClean="0"/>
              <a:t>		ดังนั้น</a:t>
            </a:r>
            <a:r>
              <a:rPr lang="th-TH" dirty="0" smtClean="0"/>
              <a:t>หากมีการแตกของถุงน้ำคร่ำก็อาจจะทำให้การทำหน้าที่ต่างๆ เหล่านี้ของถุงน้ำคร่ำและน้ำคร่ำเสียไปได้ ถือว่าเป็นภาวะแทรกซ้อนทางสูติศาสตร์และภาวะดังกล่าวส่งผลให้มีการเจ็บครรภ์คลอดและการอักเสบติดเชื้อตามมา</a:t>
            </a:r>
            <a:endParaRPr lang="th-TH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2. ทารกในครรภ์เสี่ยงต่อภาวะพร่องออกซิเจนเนื่องจากสายสะดืออาจถูกกดจากน้ำคร่ำ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b="1" dirty="0" smtClean="0"/>
              <a:t>ข้อมูลสนับสนุน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 : </a:t>
            </a:r>
            <a:r>
              <a:rPr lang="th-TH" dirty="0" smtClean="0"/>
              <a:t>หญิงตั้งครรภ์บอกว่ามีน้ำใสๆออกจากช่องคลอดเปื้อนผ้าถุง 1/2 ผืน ไม่มีอาการเจ็บครรภ์ 40 นาทีก่อนมา รพ.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O : </a:t>
            </a:r>
            <a:r>
              <a:rPr lang="en-US" dirty="0" err="1" smtClean="0"/>
              <a:t>Nitrazine</a:t>
            </a:r>
            <a:r>
              <a:rPr lang="en-US" dirty="0" smtClean="0"/>
              <a:t> test = Positive </a:t>
            </a:r>
          </a:p>
          <a:p>
            <a:pPr>
              <a:buNone/>
            </a:pPr>
            <a:r>
              <a:rPr lang="en-US" dirty="0" smtClean="0"/>
              <a:t>	O : </a:t>
            </a:r>
            <a:r>
              <a:rPr lang="th-TH" dirty="0" smtClean="0"/>
              <a:t>แรกรับ </a:t>
            </a:r>
            <a:r>
              <a:rPr lang="en-US" dirty="0" smtClean="0"/>
              <a:t>FHS </a:t>
            </a:r>
            <a:r>
              <a:rPr lang="th-TH" dirty="0" smtClean="0"/>
              <a:t>142/</a:t>
            </a:r>
            <a:r>
              <a:rPr lang="en-US" dirty="0" smtClean="0"/>
              <a:t>min PV </a:t>
            </a:r>
            <a:r>
              <a:rPr lang="en-US" dirty="0" err="1" smtClean="0"/>
              <a:t>cx.Osclosed</a:t>
            </a:r>
            <a:r>
              <a:rPr lang="en-US" dirty="0" smtClean="0"/>
              <a:t> </a:t>
            </a:r>
            <a:r>
              <a:rPr lang="th-TH" dirty="0" smtClean="0"/>
              <a:t> ส่วนนำทารกยังไม่ลงอุ้งเชิงกราน</a:t>
            </a:r>
            <a:endParaRPr lang="en-US" dirty="0" smtClean="0"/>
          </a:p>
          <a:p>
            <a:pPr>
              <a:buNone/>
            </a:pPr>
            <a:r>
              <a:rPr lang="th-TH" b="1" dirty="0" smtClean="0"/>
              <a:t>วัตถุประสงค์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ทารกไม่มีภาวะ </a:t>
            </a:r>
            <a:r>
              <a:rPr lang="en-US" dirty="0" smtClean="0"/>
              <a:t>Fetal distress </a:t>
            </a:r>
          </a:p>
          <a:p>
            <a:pPr>
              <a:buNone/>
            </a:pPr>
            <a:r>
              <a:rPr lang="th-TH" b="1" dirty="0" smtClean="0"/>
              <a:t>เกณฑ์การประเมินผล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 อัตราการเต้นของหัวใจทารกอยู่ในช่วง 120-160/</a:t>
            </a:r>
            <a:r>
              <a:rPr lang="en-US" dirty="0" smtClean="0"/>
              <a:t>min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 น้ำคร่ำมีสีใส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 หญิงตั้งครรภ์บอกว่าทารกในครรภ์ดิ้นดี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214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h-TH" b="1" dirty="0" smtClean="0"/>
              <a:t> กิจกรรมของการพยาบาล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1.</a:t>
            </a:r>
            <a:r>
              <a:rPr lang="th-TH" dirty="0" smtClean="0"/>
              <a:t> ประเมินทารกในครรภ์โดยการฟังเสียงหัวใจทารก รวมทั้งสังเกตการดิ้นของทารกในครรภ์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th-TH" dirty="0" smtClean="0"/>
              <a:t>ประเมินลักษณะน้ำคร่ำที่ไหลออกทางช่องคลอด สังเกตจำนวนผ้าอนามัยที่ซับน้ำคร่ำ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สังเกตการมีขี้เทาปนในน้ำคร่ำ หากพบมีขี้เทาดูแลให้ออกซิเจน </a:t>
            </a:r>
            <a:r>
              <a:rPr lang="en-US" dirty="0" smtClean="0"/>
              <a:t>Mask 10 LPM</a:t>
            </a:r>
            <a:r>
              <a:rPr lang="th-TH" dirty="0" smtClean="0"/>
              <a:t> และจัดให้หญิงตั้งครรภ์นอนตะแคงซ้าย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</a:t>
            </a:r>
            <a:r>
              <a:rPr lang="th-TH" dirty="0" smtClean="0"/>
              <a:t>อธิบายความสำคัญของการนอนพักบนเตียงไม่ควรลุกเดิน เพื่อป้องกันน้ำคร่ำไหลออกมากขึ้น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4. แนะนำให้หญิงตั้งครรภ์นอนตะแคงซ้าย เนื่องจากการนอนตะแคงซ้ายก็เพื่อป้องกันไม่ให้มดลูกไปกดทับเส้นเลือดใหญ่ (</a:t>
            </a:r>
            <a:r>
              <a:rPr lang="en-US" dirty="0" smtClean="0"/>
              <a:t>Inferior vena cava) </a:t>
            </a:r>
            <a:r>
              <a:rPr lang="th-TH" dirty="0" smtClean="0"/>
              <a:t>ที่อยู่ค่อนมาทางด้านขวาของร่างกาย ทำให้การไหลเวียนของเลือดไปสู่ทารกได้ดี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5. </a:t>
            </a:r>
            <a:r>
              <a:rPr lang="th-TH" dirty="0" smtClean="0"/>
              <a:t>ระมัดระวังการเกิดสายสะดือพลัดต่ำ เนื่องจากส่วนนำยังไม่เคลื่อนลงสู่เชิงกราน โดยให้หญิงตั้งครรภ์นอนพักตลอดในท่านอนตะแคงซ้าย ห้ามลุกเดิน ดูแลให้ปัสสาวะบนเตียงเพื่อป้องกันไม่ให้น้ำคร่ำออกมากขึ้นและป้องกันสายสะดือพลัดต่ำและสายสะดือถูกกดจากที่น้ำคร่ำเหลือน้อยล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6. ดูแลให้ได้รับยา </a:t>
            </a:r>
            <a:r>
              <a:rPr lang="en-US" dirty="0" err="1" smtClean="0"/>
              <a:t>Dexamethasone</a:t>
            </a:r>
            <a:r>
              <a:rPr lang="en-US" dirty="0" smtClean="0"/>
              <a:t> 6 mg. IM q 12 hr.</a:t>
            </a:r>
            <a:r>
              <a:rPr lang="th-TH" dirty="0" smtClean="0"/>
              <a:t>จำนวน 4 ครั้ง เพื่อกระตุ้นการทำงานของปอดทารก และเร่งการเจริญของโครงสร้างปอด ป้องกันภาวะหายใจล้มเหลวของทารก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การประเมินผล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หญิงตั้งครรภ์นอนพักผ่อนบนเตียง ทำกิจกรรมส่วนตัวบน นอนตะแคงซ้ายตามคำแนะนำได้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สวมผ้าอนามัยตลอดเวลา เปลี่ยนผ้าอนามัยทุก 2-4 ชั่วโมง ลักษณะน้ำคร่ำสีใส  ไม่พบกลิ่นเหม็นเปื้อนผ้าอนามัยแค่ชั้นผิว 2 ชิ้น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ได้รับยา </a:t>
            </a:r>
            <a:r>
              <a:rPr lang="en-US" dirty="0" err="1" smtClean="0"/>
              <a:t>Dexamethasone</a:t>
            </a:r>
            <a:r>
              <a:rPr lang="en-US" dirty="0" smtClean="0"/>
              <a:t> 6 mg. IM q 12 hr.</a:t>
            </a:r>
            <a:r>
              <a:rPr lang="th-TH" dirty="0" smtClean="0"/>
              <a:t>จำนวน 4 ครั้งตามแผนการรักษาของแพทย์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อัตราการเต้นของหัวใจทารก 130-154/</a:t>
            </a:r>
            <a:r>
              <a:rPr lang="en-US" dirty="0" smtClean="0"/>
              <a:t>min </a:t>
            </a:r>
            <a:r>
              <a:rPr lang="th-TH" dirty="0" smtClean="0"/>
              <a:t>ชัดเจนสม่ำเสมอ</a:t>
            </a:r>
            <a:r>
              <a:rPr lang="en-US" dirty="0" smtClean="0"/>
              <a:t> </a:t>
            </a:r>
            <a:r>
              <a:rPr lang="th-TH" dirty="0" smtClean="0"/>
              <a:t>ทารกดิ้นดี</a:t>
            </a:r>
            <a:r>
              <a:rPr lang="en-US" dirty="0" smtClean="0"/>
              <a:t>  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3. เสี่ยงต่อการเกิดภาวะสายสะดือย้อยเนื่องจากมีน้ำเดินก่อนการเจ็บครรภ์และส่วนนำยังไม่เข้าสู่ช่องเชิงกราน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b="1" dirty="0" smtClean="0"/>
              <a:t>ข้อมูลสนับสนุน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	S : </a:t>
            </a:r>
            <a:r>
              <a:rPr lang="th-TH" dirty="0" smtClean="0"/>
              <a:t>หญิงตั้งครรภ์บอกว่ามีน้ำใสๆออกจากช่องคลอดเปื้อนผ้าถุง 1/2 ผืน ไม่มีอาการเจ็บครรภ์ 40 นาทีก่อนมา รพ.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	O : </a:t>
            </a:r>
            <a:r>
              <a:rPr lang="en-US" dirty="0" err="1" smtClean="0"/>
              <a:t>Nitrazine</a:t>
            </a:r>
            <a:r>
              <a:rPr lang="en-US" dirty="0" smtClean="0"/>
              <a:t> test = Positive 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	O : </a:t>
            </a:r>
            <a:r>
              <a:rPr lang="th-TH" dirty="0" smtClean="0"/>
              <a:t>แรกรับ </a:t>
            </a:r>
            <a:r>
              <a:rPr lang="en-US" dirty="0" smtClean="0"/>
              <a:t>FHS </a:t>
            </a:r>
            <a:r>
              <a:rPr lang="th-TH" dirty="0" smtClean="0"/>
              <a:t>142/</a:t>
            </a:r>
            <a:r>
              <a:rPr lang="en-US" dirty="0" smtClean="0"/>
              <a:t>min PV </a:t>
            </a:r>
            <a:r>
              <a:rPr lang="en-US" dirty="0" err="1" smtClean="0"/>
              <a:t>cx.Osclosed</a:t>
            </a:r>
            <a:r>
              <a:rPr lang="en-US" dirty="0" smtClean="0"/>
              <a:t> </a:t>
            </a:r>
            <a:r>
              <a:rPr lang="th-TH" dirty="0" smtClean="0"/>
              <a:t> ส่วนนำทารกยังไม่ลงอุ้งเชิงกราน</a:t>
            </a:r>
            <a:endParaRPr lang="en-US" sz="2400" dirty="0" smtClean="0"/>
          </a:p>
          <a:p>
            <a:pPr>
              <a:buNone/>
            </a:pPr>
            <a:r>
              <a:rPr lang="th-TH" b="1" dirty="0" smtClean="0"/>
              <a:t>วัตถุประสงค์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เพื่อป้องกันภาวะสายสะดือย้อย</a:t>
            </a:r>
            <a:endParaRPr lang="en-US" sz="2400" dirty="0" smtClean="0"/>
          </a:p>
          <a:p>
            <a:pPr>
              <a:buNone/>
            </a:pPr>
            <a:r>
              <a:rPr lang="th-TH" b="1" dirty="0" smtClean="0"/>
              <a:t>เกณฑ์การประเมินผล</a:t>
            </a:r>
            <a:endParaRPr lang="en-US" sz="2400" dirty="0" smtClean="0"/>
          </a:p>
          <a:p>
            <a:pPr>
              <a:buNone/>
            </a:pPr>
            <a:r>
              <a:rPr lang="th-TH" dirty="0" smtClean="0"/>
              <a:t>	 - ตรวจไม่พบสายสะดือย้อย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th-TH" dirty="0" smtClean="0"/>
              <a:t>- อัตราการเต้นของหัวใจทารกอยู่ในเกณฑ์ปกติ</a:t>
            </a:r>
            <a:r>
              <a:rPr lang="en-US" dirty="0" smtClean="0"/>
              <a:t> 120-160/min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th-TH" dirty="0" smtClean="0"/>
              <a:t>- ทารกในครรภ์ดิ้นดี</a:t>
            </a:r>
            <a:endParaRPr lang="en-US" sz="24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494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b="1" dirty="0" smtClean="0"/>
              <a:t>กิจกรรมการพยาบาล</a:t>
            </a:r>
            <a:endParaRPr lang="en-US" sz="2400" dirty="0" smtClean="0"/>
          </a:p>
          <a:p>
            <a:pPr>
              <a:buNone/>
            </a:pPr>
            <a:r>
              <a:rPr lang="th-TH" dirty="0" smtClean="0"/>
              <a:t>	1. อธิบายให้หญิงตั้งครรภ์เข้าใจเกี่ยวกับการวางแผนให้การช่วยเหลือมารดา เพื่อความร่วมมือและคลายความวิตกกังวลในมารดาที่มีภาวะเสี่ยงต่อการเกิดสายสะดือย้อย เนื่องจากมีน้ำเดินก่อนการเจ็บครรภ์</a:t>
            </a:r>
            <a:endParaRPr lang="en-US" sz="2400" dirty="0" smtClean="0"/>
          </a:p>
          <a:p>
            <a:pPr>
              <a:buNone/>
            </a:pPr>
            <a:r>
              <a:rPr lang="th-TH" dirty="0" smtClean="0"/>
              <a:t>	2. ดูแลให้หญิงตั้งครรภ์นอนพักบนเตียง จัดสถานที่ให้สะอาด จัดสิ่งของเครื่องใช้ที่จำเป็นวางไว้ใกล้ตัวห้ามลุกจากเตียง  เพื่อป้องกันไม่ให้เกิดภาวะสายสะดือย้อย</a:t>
            </a:r>
            <a:endParaRPr lang="en-US" sz="2400" dirty="0" smtClean="0"/>
          </a:p>
          <a:p>
            <a:pPr>
              <a:buNone/>
            </a:pPr>
            <a:r>
              <a:rPr lang="th-TH" dirty="0" smtClean="0"/>
              <a:t>	3. ให้หญิงตั้งครรภ์สังเกตลักษณะการดิ้นของทารกในครรภ์ เพื่อประเมินสภาพทารกในครรภ์</a:t>
            </a:r>
            <a:endParaRPr lang="en-US" sz="2400" dirty="0" smtClean="0"/>
          </a:p>
          <a:p>
            <a:pPr>
              <a:buNone/>
            </a:pPr>
            <a:r>
              <a:rPr lang="th-TH" dirty="0" smtClean="0"/>
              <a:t>	4. ฟังและบันทึกเสียงหัวใจทารกในครรภ์ทุก 2-4 ชั่วโมง ถ้าเสียงการเต้นของหัวใจทารกมากกว่า 160/</a:t>
            </a:r>
            <a:r>
              <a:rPr lang="en-US" dirty="0" smtClean="0"/>
              <a:t>min</a:t>
            </a:r>
            <a:r>
              <a:rPr lang="th-TH" dirty="0" smtClean="0"/>
              <a:t> หรือน้อยกว่า 120/</a:t>
            </a:r>
            <a:r>
              <a:rPr lang="en-US" dirty="0" smtClean="0"/>
              <a:t>min</a:t>
            </a:r>
            <a:r>
              <a:rPr lang="th-TH" dirty="0" smtClean="0"/>
              <a:t>  ต้องรีบรายงานแพทย์เพื่อให้การช่วยเหลือที่เหมาะสมต่อไป</a:t>
            </a:r>
            <a:endParaRPr lang="en-US" sz="2400" dirty="0" smtClean="0"/>
          </a:p>
          <a:p>
            <a:pPr>
              <a:buNone/>
            </a:pPr>
            <a:r>
              <a:rPr lang="th-TH" dirty="0" smtClean="0"/>
              <a:t>	5. ดูแลให้หญิงตั้งครรภ์ได้รับออกซิเจน เพื่อให้ทารกได้รับออกซิเจนเพิ่มขึ้น    </a:t>
            </a:r>
            <a:endParaRPr lang="en-US" sz="2400" dirty="0" smtClean="0"/>
          </a:p>
          <a:p>
            <a:endParaRPr lang="en-US" sz="24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214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 7. หากพบสายสะดือย้อย ควรดูแลดังนี้ </a:t>
            </a:r>
            <a:endParaRPr lang="en-US" sz="2400" dirty="0" smtClean="0"/>
          </a:p>
          <a:p>
            <a:pPr lvl="1">
              <a:buNone/>
            </a:pPr>
            <a:r>
              <a:rPr lang="th-TH" dirty="0" smtClean="0"/>
              <a:t>7.1 จัดท่ามารดาให้อยู่ในท่าที่ช่วยป้องกันส่วนนำไม่ให้ลงมากดสายสะดือ จัดให้ก้นสูง เช่น ท่าเทรด</a:t>
            </a:r>
            <a:r>
              <a:rPr lang="th-TH" dirty="0" err="1" smtClean="0"/>
              <a:t>เดลเลนเบ</a:t>
            </a:r>
            <a:r>
              <a:rPr lang="th-TH" dirty="0" smtClean="0"/>
              <a:t>อก (</a:t>
            </a:r>
            <a:r>
              <a:rPr lang="en-US" dirty="0" smtClean="0"/>
              <a:t>position</a:t>
            </a:r>
            <a:r>
              <a:rPr lang="th-TH" dirty="0" smtClean="0"/>
              <a:t>) ท่า</a:t>
            </a:r>
            <a:r>
              <a:rPr lang="th-TH" dirty="0" err="1" smtClean="0"/>
              <a:t>ซิมส์</a:t>
            </a:r>
            <a:r>
              <a:rPr lang="th-TH" dirty="0" smtClean="0"/>
              <a:t> (</a:t>
            </a:r>
            <a:r>
              <a:rPr lang="en-US" dirty="0" err="1" smtClean="0"/>
              <a:t>Sim’s</a:t>
            </a:r>
            <a:r>
              <a:rPr lang="en-US" dirty="0" smtClean="0"/>
              <a:t> position</a:t>
            </a:r>
            <a:r>
              <a:rPr lang="th-TH" dirty="0" smtClean="0"/>
              <a:t>) หรือ</a:t>
            </a:r>
            <a:r>
              <a:rPr lang="th-TH" dirty="0" err="1" smtClean="0"/>
              <a:t>ท่านี</a:t>
            </a:r>
            <a:r>
              <a:rPr lang="th-TH" dirty="0" smtClean="0"/>
              <a:t>-</a:t>
            </a:r>
            <a:r>
              <a:rPr lang="th-TH" dirty="0" err="1" smtClean="0"/>
              <a:t>เชสท์</a:t>
            </a:r>
            <a:r>
              <a:rPr lang="th-TH" dirty="0" smtClean="0"/>
              <a:t> (</a:t>
            </a:r>
            <a:r>
              <a:rPr lang="en-US" dirty="0" smtClean="0"/>
              <a:t>Knee-chest position</a:t>
            </a:r>
            <a:r>
              <a:rPr lang="th-TH" dirty="0" smtClean="0"/>
              <a:t>) โดยใช้หมอนรองก้นให้สูงขึ้น  </a:t>
            </a:r>
            <a:endParaRPr lang="en-US" sz="2000" dirty="0" smtClean="0"/>
          </a:p>
          <a:p>
            <a:pPr lvl="1">
              <a:buNone/>
            </a:pPr>
            <a:r>
              <a:rPr lang="th-TH" dirty="0" smtClean="0"/>
              <a:t>7.2 สอดมือเข้าไปในช่องคลอด แล้วดันส่วนนำไว้ไม่ให้ส่วนนำเคลื่อนลงมากดสายสะดือ  </a:t>
            </a:r>
            <a:endParaRPr lang="en-US" sz="2000" dirty="0" smtClean="0"/>
          </a:p>
          <a:p>
            <a:pPr lvl="1">
              <a:buNone/>
            </a:pPr>
            <a:r>
              <a:rPr lang="th-TH" dirty="0" smtClean="0"/>
              <a:t>7.3 ให้ออกซิเจนแก่มารดา อาจจะทำให้ทารกได้รับออกซิเจนมากขึ้น</a:t>
            </a:r>
            <a:endParaRPr lang="en-US" sz="2000" dirty="0" smtClean="0"/>
          </a:p>
          <a:p>
            <a:pPr lvl="1">
              <a:buNone/>
            </a:pPr>
            <a:r>
              <a:rPr lang="th-TH" dirty="0" smtClean="0"/>
              <a:t>7.4 ให้สายสะดือย้อยอยู่ในช่องคลอด ซึ่งอุ่นและไม่แห้งทำให้ลดการหดเกร็งของหลอดเลือด (</a:t>
            </a:r>
            <a:r>
              <a:rPr lang="en-US" dirty="0" smtClean="0"/>
              <a:t>vasospasm</a:t>
            </a:r>
            <a:r>
              <a:rPr lang="th-TH" dirty="0" smtClean="0"/>
              <a:t>) ในสายสะดือได้</a:t>
            </a:r>
            <a:endParaRPr lang="en-US" sz="2000" dirty="0" smtClean="0"/>
          </a:p>
          <a:p>
            <a:pPr lvl="1">
              <a:buNone/>
            </a:pPr>
            <a:r>
              <a:rPr lang="th-TH" dirty="0" smtClean="0"/>
              <a:t>7.5 ทำให้กระเพาะปัสสาวะโป่งตึงโดยการใส่น้ำเกลือ 500-1,000 มิลลิลิตรทางสายสวนปัสสาวะ เพราะเชื่อว่ากระเพาะปัสสาวะโป่งตัวขึ้นจะช่วยดันมดลูกและส่วนนำของทารก เป็นการช่วยเหลืออีกด้านหนึ่ง เพื่อลดความรุนแรงในการหดรัดตัวของมดลูกและลดการกดทับสายสะดือจากส่วนนำของทารก</a:t>
            </a:r>
            <a:endParaRPr lang="en-US" sz="2000" dirty="0" smtClean="0"/>
          </a:p>
          <a:p>
            <a:pPr>
              <a:buNone/>
            </a:pPr>
            <a:r>
              <a:rPr lang="th-TH" b="1" dirty="0" smtClean="0"/>
              <a:t>ประเมินผล </a:t>
            </a:r>
            <a:endParaRPr lang="en-US" sz="2400" dirty="0" smtClean="0"/>
          </a:p>
          <a:p>
            <a:pPr>
              <a:buNone/>
            </a:pPr>
            <a:r>
              <a:rPr lang="th-TH" dirty="0" smtClean="0"/>
              <a:t>	- หญิงตั้งครรภ์นอนพักผ่อนบนเตียง ทำกิจกรรมส่วนตัวบนเตียง ไม่พบการลุกเดินหรือนั่งข้างเตียง นอนตะแคงซ้ายตามคำแนะนำได้ 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th-TH" dirty="0" smtClean="0"/>
              <a:t>	- แรกรับผลการตรวจภายในไม่พบสายสะดือย้อย</a:t>
            </a:r>
            <a:r>
              <a:rPr lang="th-TH" sz="2400" dirty="0" smtClean="0"/>
              <a:t> </a:t>
            </a:r>
          </a:p>
          <a:p>
            <a:pPr>
              <a:buNone/>
            </a:pPr>
            <a:r>
              <a:rPr lang="th-TH" sz="2400" dirty="0" smtClean="0"/>
              <a:t>	- </a:t>
            </a:r>
            <a:r>
              <a:rPr lang="th-TH" dirty="0" smtClean="0"/>
              <a:t>อัตราการเต้นของหัวใจทารกท่าซ้าย อยู่ในช่วง 130-154/</a:t>
            </a:r>
            <a:r>
              <a:rPr lang="en-US" dirty="0" smtClean="0"/>
              <a:t>min </a:t>
            </a:r>
            <a:r>
              <a:rPr lang="th-TH" dirty="0" smtClean="0"/>
              <a:t>ชัดเจนสม่ำเสมอ</a:t>
            </a:r>
            <a:r>
              <a:rPr lang="en-US" dirty="0" smtClean="0"/>
              <a:t>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4. มีโอกาสคลอดก่อนกำหนดเนื่องจากมีน้ำเดิน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1338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b="1" dirty="0" smtClean="0"/>
              <a:t>ข้อมูลสนับสนุน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 : </a:t>
            </a:r>
            <a:r>
              <a:rPr lang="th-TH" dirty="0" smtClean="0"/>
              <a:t>มารดาบอกว่ามีน้ำใสๆออกจากช่องคลอดเปื้อนผ้าถุง 1/2 ผืน ไม่มีอาการเจ็บครรภ์ 40 นาทีก่อนมา รพ.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O : </a:t>
            </a:r>
            <a:r>
              <a:rPr lang="en-US" dirty="0" err="1" smtClean="0"/>
              <a:t>Nitrazine</a:t>
            </a:r>
            <a:r>
              <a:rPr lang="en-US" dirty="0" smtClean="0"/>
              <a:t> test = Positive </a:t>
            </a:r>
          </a:p>
          <a:p>
            <a:pPr>
              <a:buNone/>
            </a:pPr>
            <a:r>
              <a:rPr lang="en-US" dirty="0" smtClean="0"/>
              <a:t>	O : GA </a:t>
            </a:r>
            <a:r>
              <a:rPr lang="th-TH" dirty="0" smtClean="0"/>
              <a:t>32+6 สัปดาห์ </a:t>
            </a:r>
            <a:r>
              <a:rPr lang="en-US" dirty="0" smtClean="0"/>
              <a:t>PV. </a:t>
            </a:r>
            <a:r>
              <a:rPr lang="en-US" dirty="0" err="1" smtClean="0"/>
              <a:t>Osclosed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O : </a:t>
            </a:r>
            <a:r>
              <a:rPr lang="th-TH" dirty="0" smtClean="0"/>
              <a:t>มีท้องแข็งเบาๆ </a:t>
            </a:r>
            <a:r>
              <a:rPr lang="en-US" dirty="0" smtClean="0"/>
              <a:t>D </a:t>
            </a:r>
            <a:r>
              <a:rPr lang="th-TH" dirty="0" smtClean="0"/>
              <a:t>15-30 วินาที </a:t>
            </a:r>
            <a:r>
              <a:rPr lang="en-US" dirty="0" smtClean="0"/>
              <a:t>Severity +</a:t>
            </a:r>
          </a:p>
          <a:p>
            <a:pPr>
              <a:buNone/>
            </a:pPr>
            <a:r>
              <a:rPr lang="th-TH" b="1" dirty="0" smtClean="0"/>
              <a:t>วัตถุประสงค์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เพื่อดูแลประคับประคองให้ตั้งครรภ์จนอายุครรภ์ครบกำหนด</a:t>
            </a:r>
            <a:endParaRPr lang="en-US" dirty="0" smtClean="0"/>
          </a:p>
          <a:p>
            <a:pPr>
              <a:buNone/>
            </a:pPr>
            <a:r>
              <a:rPr lang="th-TH" b="1" dirty="0" smtClean="0"/>
              <a:t>เกณฑ์การประเมินผล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ไม่มีการหดรัดตัวของมดลูก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ปากมดลูกไม่เปิด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4949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h-TH" b="1" dirty="0" smtClean="0"/>
              <a:t> กิจกรรมของการพยาบาล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cs typeface="+mj-cs"/>
              </a:rPr>
              <a:t>1.</a:t>
            </a:r>
            <a:r>
              <a:rPr lang="th-TH" dirty="0" smtClean="0">
                <a:cs typeface="+mj-cs"/>
              </a:rPr>
              <a:t>อธิบายให้หญิงตั้งครรภ์เข้าใจถึงสภาวะของโรคและการปฏิบัติตัวที่ถูกต้อง</a:t>
            </a:r>
          </a:p>
          <a:p>
            <a:pPr>
              <a:buNone/>
            </a:pPr>
            <a:r>
              <a:rPr lang="th-TH" dirty="0" smtClean="0"/>
              <a:t>	2. ดูแลให้หญิงตั้งครรภ์นอนพักผ่อนบนเตียง</a:t>
            </a:r>
            <a:endParaRPr lang="en-US" dirty="0" smtClean="0">
              <a:cs typeface="+mj-cs"/>
            </a:endParaRPr>
          </a:p>
          <a:p>
            <a:pPr>
              <a:buNone/>
            </a:pPr>
            <a:r>
              <a:rPr lang="en-US" dirty="0" smtClean="0">
                <a:cs typeface="+mj-cs"/>
              </a:rPr>
              <a:t>	3.</a:t>
            </a:r>
            <a:r>
              <a:rPr lang="th-TH" dirty="0" smtClean="0">
                <a:cs typeface="+mj-cs"/>
              </a:rPr>
              <a:t> ประเมินทารกในครรภ์โดยการฟังเสียงหัวใจทารก รวมทั้งสังเกตการดิ้นของทารกในครรภ์ </a:t>
            </a:r>
            <a:endParaRPr lang="en-US" dirty="0" smtClean="0">
              <a:cs typeface="+mj-cs"/>
            </a:endParaRPr>
          </a:p>
          <a:p>
            <a:pPr>
              <a:buNone/>
            </a:pPr>
            <a:r>
              <a:rPr lang="en-US" dirty="0" smtClean="0">
                <a:cs typeface="+mj-cs"/>
              </a:rPr>
              <a:t>	4.</a:t>
            </a:r>
            <a:r>
              <a:rPr lang="th-TH" dirty="0" smtClean="0">
                <a:cs typeface="+mj-cs"/>
              </a:rPr>
              <a:t> ประเมินการหดรัดตัวของมดลูกทุก 2-4 ชั่วโมง</a:t>
            </a:r>
            <a:endParaRPr lang="en-US" dirty="0" smtClean="0">
              <a:cs typeface="+mj-cs"/>
            </a:endParaRPr>
          </a:p>
          <a:p>
            <a:pPr>
              <a:buNone/>
            </a:pPr>
            <a:r>
              <a:rPr lang="en-US" dirty="0" smtClean="0">
                <a:cs typeface="+mj-cs"/>
              </a:rPr>
              <a:t>	5. </a:t>
            </a:r>
            <a:r>
              <a:rPr lang="th-TH" dirty="0" smtClean="0">
                <a:cs typeface="+mj-cs"/>
              </a:rPr>
              <a:t>ดูแลความสะอาดทั่วไปและอวัยวะสืบพันธุ์ภายนอก เปลี่ยนผ้าอนามัยทุกครั้งที่เปียกชุ่ม เพื่อป้องกันการติดเชื้อจากภายนอก</a:t>
            </a:r>
            <a:endParaRPr lang="en-US" dirty="0" smtClean="0">
              <a:cs typeface="+mj-cs"/>
            </a:endParaRPr>
          </a:p>
          <a:p>
            <a:pPr>
              <a:buNone/>
            </a:pPr>
            <a:r>
              <a:rPr lang="en-US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6. ดูแลให้ได้รับ</a:t>
            </a:r>
            <a:r>
              <a:rPr lang="th-TH" dirty="0" smtClean="0"/>
              <a:t>ยา </a:t>
            </a:r>
            <a:r>
              <a:rPr lang="en-US" dirty="0" err="1" smtClean="0"/>
              <a:t>Ventolin</a:t>
            </a:r>
            <a:r>
              <a:rPr lang="en-US" dirty="0" smtClean="0"/>
              <a:t> 1 x</a:t>
            </a:r>
            <a:r>
              <a:rPr lang="th-TH" dirty="0" smtClean="0"/>
              <a:t> </a:t>
            </a:r>
            <a:r>
              <a:rPr lang="en-US" dirty="0" smtClean="0"/>
              <a:t>4 O</a:t>
            </a:r>
            <a:r>
              <a:rPr lang="th-TH" dirty="0" smtClean="0"/>
              <a:t> </a:t>
            </a:r>
            <a:r>
              <a:rPr lang="en-US" dirty="0" smtClean="0"/>
              <a:t>pc </a:t>
            </a:r>
            <a:r>
              <a:rPr lang="th-TH" dirty="0" smtClean="0"/>
              <a:t>เพื่อไม่ให้มดลูกมีการหดรัดตัว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7. ดูแลให้ได้รับยา </a:t>
            </a:r>
            <a:r>
              <a:rPr lang="en-US" dirty="0" err="1" smtClean="0"/>
              <a:t>Dexamethasone</a:t>
            </a:r>
            <a:r>
              <a:rPr lang="en-US" dirty="0" smtClean="0"/>
              <a:t> 6 mg. IM q 12 hr.</a:t>
            </a:r>
            <a:r>
              <a:rPr lang="th-TH" dirty="0" smtClean="0"/>
              <a:t>จำนวน 4 ครั้ง เพื่อกระตุ้นการทำงานของปอดทารก และเร่งการเจริญของโครงสร้างปอด ป้องกันภาวะหายใจล้มเหลวของทารก</a:t>
            </a:r>
            <a:endParaRPr lang="en-US" dirty="0" smtClean="0"/>
          </a:p>
          <a:p>
            <a:pPr>
              <a:buNone/>
            </a:pPr>
            <a:r>
              <a:rPr lang="th-TH" b="1" dirty="0" smtClean="0"/>
              <a:t>ประเมินผล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หญิงตั้งครรภ์พักผ่อนบนเตียงตลอดเวลา มีสามีคอยดูแลอย่างใกล้ชิด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ได้รับยา </a:t>
            </a:r>
            <a:r>
              <a:rPr lang="en-US" dirty="0" err="1" smtClean="0"/>
              <a:t>Ventolin</a:t>
            </a:r>
            <a:r>
              <a:rPr lang="en-US" dirty="0" smtClean="0"/>
              <a:t> 1 x</a:t>
            </a:r>
            <a:r>
              <a:rPr lang="th-TH" dirty="0" smtClean="0"/>
              <a:t> </a:t>
            </a:r>
            <a:r>
              <a:rPr lang="en-US" dirty="0" smtClean="0"/>
              <a:t>4 O</a:t>
            </a:r>
            <a:r>
              <a:rPr lang="th-TH" dirty="0" smtClean="0"/>
              <a:t> </a:t>
            </a:r>
            <a:r>
              <a:rPr lang="en-US" dirty="0" smtClean="0"/>
              <a:t>pc </a:t>
            </a:r>
            <a:r>
              <a:rPr lang="th-TH" dirty="0" smtClean="0"/>
              <a:t>ตามแผนการรักษา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ได้รับยา </a:t>
            </a:r>
            <a:r>
              <a:rPr lang="en-US" dirty="0" err="1" smtClean="0"/>
              <a:t>Dexamethasone</a:t>
            </a:r>
            <a:r>
              <a:rPr lang="th-TH" dirty="0" smtClean="0"/>
              <a:t> 6</a:t>
            </a:r>
            <a:r>
              <a:rPr lang="en-US" dirty="0" smtClean="0"/>
              <a:t> mg. IM q 12 hr.</a:t>
            </a:r>
            <a:r>
              <a:rPr lang="th-TH" dirty="0" smtClean="0"/>
              <a:t>จำนวน 4 ครั้งตามแผนการรักษาของแพทย์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ไม่มีท้องแข็ง</a:t>
            </a:r>
            <a:r>
              <a:rPr lang="en-US" dirty="0" smtClean="0"/>
              <a:t>PV. </a:t>
            </a:r>
            <a:r>
              <a:rPr lang="en-US" dirty="0" err="1" smtClean="0"/>
              <a:t>Osclosed</a:t>
            </a:r>
            <a:r>
              <a:rPr lang="en-US" dirty="0" smtClean="0"/>
              <a:t> 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5. หญิงตั้งครรภ์มีความวิตกกังวลเกี่ยวกับความปลอดภัยของทารกในครรภ์เนื่องจากมีภาวะถุงน้ำคร่ำแตกก่อนอายุครรภ์ครบกำหนด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h-TH" b="1" dirty="0" smtClean="0"/>
              <a:t>ข้อมูลสนับสนุน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S : </a:t>
            </a:r>
            <a:r>
              <a:rPr lang="th-TH" dirty="0" smtClean="0"/>
              <a:t>หญิงตั้งครรภ์ถามว่า</a:t>
            </a:r>
            <a:r>
              <a:rPr lang="en-US" dirty="0" smtClean="0"/>
              <a:t> “</a:t>
            </a:r>
            <a:r>
              <a:rPr lang="th-TH" dirty="0" smtClean="0"/>
              <a:t>ลูกในท้องเป็นอย่างไรบ้าง</a:t>
            </a:r>
            <a:r>
              <a:rPr lang="en-US" dirty="0" smtClean="0"/>
              <a:t>” </a:t>
            </a:r>
          </a:p>
          <a:p>
            <a:pPr>
              <a:buNone/>
            </a:pPr>
            <a:r>
              <a:rPr lang="en-US" dirty="0" smtClean="0"/>
              <a:t>	O : </a:t>
            </a:r>
            <a:r>
              <a:rPr lang="th-TH" dirty="0" smtClean="0"/>
              <a:t>หญิงตั้งครรภ์ </a:t>
            </a:r>
            <a:r>
              <a:rPr lang="en-US" dirty="0" smtClean="0"/>
              <a:t>G</a:t>
            </a:r>
            <a:r>
              <a:rPr lang="en-US" baseline="-25000" dirty="0" smtClean="0"/>
              <a:t>5</a:t>
            </a:r>
            <a:r>
              <a:rPr lang="en-US" dirty="0" smtClean="0"/>
              <a:t>P</a:t>
            </a:r>
            <a:r>
              <a:rPr lang="en-US" baseline="-25000" dirty="0" smtClean="0"/>
              <a:t>4</a:t>
            </a:r>
            <a:r>
              <a:rPr lang="en-US" dirty="0" smtClean="0"/>
              <a:t>A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th-TH" dirty="0" smtClean="0"/>
              <a:t>อายุครรภ์ 32+6 สัปดาห์ </a:t>
            </a:r>
            <a:r>
              <a:rPr lang="en-US" dirty="0" smtClean="0"/>
              <a:t>by LMP  </a:t>
            </a:r>
          </a:p>
          <a:p>
            <a:pPr>
              <a:buNone/>
            </a:pPr>
            <a:r>
              <a:rPr lang="en-US" dirty="0" smtClean="0"/>
              <a:t>	O : </a:t>
            </a:r>
            <a:r>
              <a:rPr lang="th-TH" dirty="0" smtClean="0"/>
              <a:t>สีหน้าไม่สดชื่น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O :</a:t>
            </a:r>
            <a:r>
              <a:rPr lang="th-TH" dirty="0" smtClean="0"/>
              <a:t> ซักถามถึงอันตรายที่จะเกิดกับบุตรและตนเอง</a:t>
            </a:r>
            <a:endParaRPr lang="en-US" dirty="0" smtClean="0"/>
          </a:p>
          <a:p>
            <a:pPr>
              <a:buNone/>
            </a:pPr>
            <a:r>
              <a:rPr lang="th-TH" b="1" dirty="0" smtClean="0"/>
              <a:t>วัตถุประสงค์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th-TH" dirty="0" smtClean="0"/>
              <a:t>เพื่อให้หญิงตั้งครรภ์ลดความวิตกกังวลและมีความเข้าใจในการปฏิบัติตัวที่ถูกต้อง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 หญิงตั้งครรภ์มีความเข้าใจในเรื่องถุงน้ำคร่ำแตกเพิ่มขึ้น มีความมั่นใจในการรักษาพยาบาล</a:t>
            </a:r>
            <a:endParaRPr lang="en-US" dirty="0" smtClean="0"/>
          </a:p>
          <a:p>
            <a:pPr>
              <a:buNone/>
            </a:pPr>
            <a:r>
              <a:rPr lang="th-TH" b="1" dirty="0" smtClean="0"/>
              <a:t>เกณฑ์การประเมินผล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มีสีหน้าสดชื่น พูดคุยด้วยความเป็นกันเอง มีท่าทางผ่อนคลาย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- ให้ความร่วมมือในแผนการรักษาพยาบาล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494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b="1" dirty="0" smtClean="0"/>
              <a:t>กิจกรรมพยาบาล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b="1" dirty="0" smtClean="0"/>
              <a:t>1.</a:t>
            </a:r>
            <a:r>
              <a:rPr lang="th-TH" dirty="0" smtClean="0"/>
              <a:t> อธิบายให้ทราบถึงสาเหตุ ภาวะแทรกซ้อน ของการเกิดภาวะถุงน้ำคร่ำแตกก่อนอายุครรภ์ครบกำหนดที่อาจเกิดขึ้นให้หญิงตั้งครรภ์เข้าใจ เพื่อให้คลายความวิตกกังวล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2. เปิดโอกาสให้หญิงตั้งครรภ์ระบายความวิตกกังวล ซักถามข้อสงสัยเกี่ยวกับภาวะถุงน้ำคร่ำแตกก่อนอายุครรภ์ครบกำหนด โดยพยาบาลเป็นผู้รับฟังที่ดีเพื่อคลายความวิตกกังวล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3. สนับสนุนให้หญิงตั้งครรภ์และบุคคลในครอบครัวมีส่วนร่วม ประคับประคอง ให้กำลังใจหญิงตั้งครรภ์ เพื่อความคลายความวิตกกังวล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4. แนะนำการปฏิบัติตัวเกี่ยวกับการป้องกันการติดเชื้อเข้าสู่โพรงมดลูกที่ถูกต้อง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5. ดูแลความสะอาดของร่างกาย ช่วยให้ได้พักผ่อนและลดความวิตกกังวล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6. ให้ข้อมูลเกี่ยวกับแผนการรักษาพยาบาล อธิบายให้หญิงตั้งครรภ์ก่อนจะลงมือปฏิบัติและแจ้งผลการตรวจให้ทราบทุกครั้งเพื่อช่วยในการลดความวิตกกังวล</a:t>
            </a:r>
            <a:endParaRPr lang="en-US" dirty="0" smtClean="0"/>
          </a:p>
          <a:p>
            <a:pPr>
              <a:buNone/>
            </a:pPr>
            <a:r>
              <a:rPr lang="th-TH" b="1" dirty="0" smtClean="0"/>
              <a:t>ประเมินผล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หญิงตั้งครรภ์บอกว่ามีความวิตกกังวลลดลง มีสีหน้าสดชื่นขึ้น นอนหลับ รับประทานอาหารได้ตามปกติ และให้ความร่วมมือในการพยาบาล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th-TH" dirty="0" err="1" smtClean="0"/>
              <a:t>อุบัติการ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th-TH" u="sng" dirty="0" smtClean="0"/>
              <a:t>สถิติ</a:t>
            </a:r>
            <a:r>
              <a:rPr lang="th-TH" u="sng" dirty="0"/>
              <a:t>ของโรงพยาบาลทุ่งยาง</a:t>
            </a:r>
            <a:r>
              <a:rPr lang="th-TH" u="sng" dirty="0" smtClean="0"/>
              <a:t>แดง</a:t>
            </a:r>
          </a:p>
          <a:p>
            <a:pPr>
              <a:buNone/>
            </a:pPr>
            <a:r>
              <a:rPr lang="th-TH" sz="3600" dirty="0" smtClean="0">
                <a:latin typeface="TH SarabunIT๙" pitchFamily="34" charset="-34"/>
                <a:cs typeface="+mj-cs"/>
              </a:rPr>
              <a:t>- </a:t>
            </a:r>
            <a:r>
              <a:rPr lang="th-TH" sz="3600" dirty="0" smtClean="0">
                <a:latin typeface="TH SarabunIT๙" pitchFamily="34" charset="-34"/>
                <a:cs typeface="+mj-cs"/>
              </a:rPr>
              <a:t>ผู้</a:t>
            </a:r>
            <a:r>
              <a:rPr lang="th-TH" sz="3600" dirty="0">
                <a:latin typeface="TH SarabunIT๙" pitchFamily="34" charset="-34"/>
                <a:cs typeface="+mj-cs"/>
              </a:rPr>
              <a:t>คลอดที่มีอัตราน้ำเดินก่อนเจ็บครรภ์</a:t>
            </a:r>
            <a:r>
              <a:rPr lang="th-TH" sz="3600" dirty="0" smtClean="0">
                <a:latin typeface="TH SarabunIT๙" pitchFamily="34" charset="-34"/>
                <a:cs typeface="+mj-cs"/>
              </a:rPr>
              <a:t>ปี 2555</a:t>
            </a:r>
            <a:r>
              <a:rPr lang="en-US" sz="3600" dirty="0" smtClean="0">
                <a:latin typeface="TH SarabunIT๙" pitchFamily="34" charset="-34"/>
                <a:cs typeface="+mj-cs"/>
              </a:rPr>
              <a:t>, </a:t>
            </a:r>
            <a:r>
              <a:rPr lang="th-TH" sz="3600" dirty="0" smtClean="0">
                <a:latin typeface="TH SarabunIT๙" pitchFamily="34" charset="-34"/>
                <a:cs typeface="+mj-cs"/>
              </a:rPr>
              <a:t>2556 และ 2557</a:t>
            </a:r>
            <a:endParaRPr lang="th-TH" sz="3600" dirty="0" smtClean="0">
              <a:latin typeface="TH SarabunIT๙" pitchFamily="34" charset="-34"/>
            </a:endParaRPr>
          </a:p>
          <a:p>
            <a:pPr>
              <a:buNone/>
            </a:pPr>
            <a:r>
              <a:rPr lang="th-TH" sz="3600" dirty="0" smtClean="0">
                <a:latin typeface="TH SarabunIT๙" pitchFamily="34" charset="-34"/>
                <a:cs typeface="+mj-cs"/>
              </a:rPr>
              <a:t>ร้อย</a:t>
            </a:r>
            <a:r>
              <a:rPr lang="th-TH" sz="3600" dirty="0">
                <a:latin typeface="TH SarabunIT๙" pitchFamily="34" charset="-34"/>
                <a:cs typeface="+mj-cs"/>
              </a:rPr>
              <a:t>ละ </a:t>
            </a:r>
            <a:r>
              <a:rPr lang="th-TH" sz="3600" dirty="0" smtClean="0">
                <a:latin typeface="TH SarabunIT๙" pitchFamily="34" charset="-34"/>
                <a:cs typeface="+mj-cs"/>
              </a:rPr>
              <a:t>10.98, 7.49 </a:t>
            </a:r>
            <a:r>
              <a:rPr lang="th-TH" sz="3600" dirty="0">
                <a:latin typeface="TH SarabunIT๙" pitchFamily="34" charset="-34"/>
                <a:cs typeface="+mj-cs"/>
              </a:rPr>
              <a:t>และ </a:t>
            </a:r>
            <a:r>
              <a:rPr lang="th-TH" sz="3600" dirty="0" smtClean="0">
                <a:latin typeface="TH SarabunIT๙" pitchFamily="34" charset="-34"/>
                <a:cs typeface="+mj-cs"/>
              </a:rPr>
              <a:t>7.40 </a:t>
            </a:r>
            <a:r>
              <a:rPr lang="th-TH" sz="3600" dirty="0">
                <a:latin typeface="TH SarabunIT๙" pitchFamily="34" charset="-34"/>
                <a:cs typeface="+mj-cs"/>
              </a:rPr>
              <a:t>ตามลำดับ </a:t>
            </a:r>
            <a:endParaRPr lang="th-TH" sz="3600" dirty="0" smtClean="0">
              <a:latin typeface="TH SarabunIT๙" pitchFamily="34" charset="-34"/>
              <a:cs typeface="+mj-cs"/>
            </a:endParaRPr>
          </a:p>
          <a:p>
            <a:pPr>
              <a:buNone/>
            </a:pPr>
            <a:r>
              <a:rPr lang="th-TH" sz="3600" dirty="0" smtClean="0">
                <a:latin typeface="TH SarabunIT๙" pitchFamily="34" charset="-34"/>
                <a:cs typeface="+mj-cs"/>
              </a:rPr>
              <a:t>- </a:t>
            </a:r>
            <a:r>
              <a:rPr lang="th-TH" sz="3600" dirty="0" smtClean="0">
                <a:latin typeface="TH SarabunIT๙" pitchFamily="34" charset="-34"/>
                <a:cs typeface="+mj-cs"/>
              </a:rPr>
              <a:t>ผู้</a:t>
            </a:r>
            <a:r>
              <a:rPr lang="th-TH" sz="3600" dirty="0" smtClean="0">
                <a:latin typeface="TH SarabunIT๙" pitchFamily="34" charset="-34"/>
                <a:cs typeface="+mj-cs"/>
              </a:rPr>
              <a:t>คลอดที่มีอัตรา</a:t>
            </a:r>
            <a:r>
              <a:rPr lang="th-TH" sz="3600" dirty="0">
                <a:latin typeface="TH SarabunIT๙" pitchFamily="34" charset="-34"/>
                <a:cs typeface="+mj-cs"/>
              </a:rPr>
              <a:t>การคลอดก่อน</a:t>
            </a:r>
            <a:r>
              <a:rPr lang="th-TH" sz="3600" dirty="0" smtClean="0">
                <a:latin typeface="TH SarabunIT๙" pitchFamily="34" charset="-34"/>
                <a:cs typeface="+mj-cs"/>
              </a:rPr>
              <a:t>กำหนดปี </a:t>
            </a:r>
            <a:r>
              <a:rPr lang="th-TH" sz="3600" dirty="0" smtClean="0">
                <a:latin typeface="TH SarabunIT๙" pitchFamily="34" charset="-34"/>
              </a:rPr>
              <a:t>2555</a:t>
            </a:r>
            <a:r>
              <a:rPr lang="en-US" sz="3600" dirty="0" smtClean="0">
                <a:latin typeface="TH SarabunIT๙" pitchFamily="34" charset="-34"/>
              </a:rPr>
              <a:t>, </a:t>
            </a:r>
            <a:r>
              <a:rPr lang="th-TH" sz="3600" dirty="0" smtClean="0">
                <a:latin typeface="TH SarabunIT๙" pitchFamily="34" charset="-34"/>
              </a:rPr>
              <a:t>2556 และ 2557</a:t>
            </a:r>
            <a:endParaRPr lang="th-TH" sz="3600" dirty="0" smtClean="0">
              <a:latin typeface="TH SarabunIT๙" pitchFamily="34" charset="-34"/>
              <a:cs typeface="+mj-cs"/>
            </a:endParaRPr>
          </a:p>
          <a:p>
            <a:pPr>
              <a:buNone/>
            </a:pPr>
            <a:r>
              <a:rPr lang="th-TH" sz="3600" dirty="0" smtClean="0">
                <a:latin typeface="TH SarabunIT๙" pitchFamily="34" charset="-34"/>
                <a:cs typeface="+mj-cs"/>
              </a:rPr>
              <a:t>ร้อย</a:t>
            </a:r>
            <a:r>
              <a:rPr lang="th-TH" sz="3600" dirty="0">
                <a:latin typeface="TH SarabunIT๙" pitchFamily="34" charset="-34"/>
                <a:cs typeface="+mj-cs"/>
              </a:rPr>
              <a:t>ละ </a:t>
            </a:r>
            <a:r>
              <a:rPr lang="th-TH" sz="3600" dirty="0" smtClean="0">
                <a:latin typeface="TH SarabunIT๙" pitchFamily="34" charset="-34"/>
                <a:cs typeface="+mj-cs"/>
              </a:rPr>
              <a:t>6.69, 6.04 </a:t>
            </a:r>
            <a:r>
              <a:rPr lang="th-TH" sz="3600" dirty="0">
                <a:latin typeface="TH SarabunIT๙" pitchFamily="34" charset="-34"/>
                <a:cs typeface="+mj-cs"/>
              </a:rPr>
              <a:t>และ </a:t>
            </a:r>
            <a:r>
              <a:rPr lang="th-TH" sz="3600" dirty="0" smtClean="0">
                <a:latin typeface="TH SarabunIT๙" pitchFamily="34" charset="-34"/>
                <a:cs typeface="+mj-cs"/>
              </a:rPr>
              <a:t>5.59 </a:t>
            </a:r>
            <a:r>
              <a:rPr lang="th-TH" sz="3600" dirty="0">
                <a:latin typeface="TH SarabunIT๙" pitchFamily="34" charset="-34"/>
                <a:cs typeface="+mj-cs"/>
              </a:rPr>
              <a:t>ตามลำดับ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การวางแผนการจำหน่ายมารดาและทารกโดยใช้หลัก</a:t>
            </a:r>
            <a:br>
              <a:rPr lang="th-TH" b="1" dirty="0" smtClean="0"/>
            </a:br>
            <a:r>
              <a:rPr lang="th-TH" b="1" dirty="0" smtClean="0"/>
              <a:t> </a:t>
            </a:r>
            <a:r>
              <a:rPr lang="en-US" b="1" dirty="0" smtClean="0"/>
              <a:t>M-E-T-H-O-D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06531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M (Medicine) </a:t>
            </a:r>
            <a:r>
              <a:rPr lang="th-TH" dirty="0" smtClean="0"/>
              <a:t>ความรู้เกี่ยวกับยาแนะนำการรับประทานยาตามแผนการรักษา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th-TH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Amoxy</a:t>
            </a:r>
            <a:r>
              <a:rPr lang="en-US" dirty="0" smtClean="0"/>
              <a:t> 500 mg 2 x 2 tab O pc </a:t>
            </a:r>
            <a:r>
              <a:rPr lang="th-TH" dirty="0" smtClean="0"/>
              <a:t>โดยการรับประทานครั้งละ 2 เม็ด หลังอาหารเช้า เย็น และให้รับประทานยาจนหมดเพื่อป้องกันการดื้อยาในการรักษาครั้งต่อไป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Paracetamol</a:t>
            </a:r>
            <a:r>
              <a:rPr lang="en-US" dirty="0" smtClean="0"/>
              <a:t> 1 tab O q </a:t>
            </a:r>
            <a:r>
              <a:rPr lang="th-TH" dirty="0" smtClean="0"/>
              <a:t>6 </a:t>
            </a:r>
            <a:r>
              <a:rPr lang="en-US" dirty="0" smtClean="0"/>
              <a:t>hr  </a:t>
            </a:r>
            <a:r>
              <a:rPr lang="th-TH" dirty="0" smtClean="0"/>
              <a:t>โดยการรับประทานครั้งละ 1 เม็ด</a:t>
            </a:r>
            <a:r>
              <a:rPr lang="en-US" dirty="0" smtClean="0"/>
              <a:t>  </a:t>
            </a:r>
            <a:r>
              <a:rPr lang="th-TH" dirty="0" smtClean="0"/>
              <a:t>เมื่อมีอาการไข้</a:t>
            </a: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Nataral</a:t>
            </a:r>
            <a:r>
              <a:rPr lang="en-US" baseline="-25000" dirty="0" smtClean="0"/>
              <a:t> </a:t>
            </a:r>
            <a:r>
              <a:rPr lang="en-US" dirty="0" smtClean="0"/>
              <a:t>1x1 tab O pc </a:t>
            </a:r>
            <a:r>
              <a:rPr lang="th-TH" dirty="0" smtClean="0"/>
              <a:t>โดยการรับประทานครั้งละ </a:t>
            </a:r>
            <a:r>
              <a:rPr lang="en-US" dirty="0" smtClean="0"/>
              <a:t>1 </a:t>
            </a:r>
            <a:r>
              <a:rPr lang="th-TH" dirty="0" smtClean="0"/>
              <a:t>เม็ด หลังอาหารเช้า เพื่อช่วยเสริมตามินและ เกลือแร่และเสริมธาตุเหล็กซึ่งช่วยในการสร้างเม็ดเลือด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Ventolin</a:t>
            </a:r>
            <a:r>
              <a:rPr lang="en-US" dirty="0" smtClean="0"/>
              <a:t> 1 x</a:t>
            </a:r>
            <a:r>
              <a:rPr lang="th-TH" dirty="0" smtClean="0"/>
              <a:t> </a:t>
            </a:r>
            <a:r>
              <a:rPr lang="en-US" dirty="0" smtClean="0"/>
              <a:t>4 O</a:t>
            </a:r>
            <a:r>
              <a:rPr lang="th-TH" dirty="0" smtClean="0"/>
              <a:t> </a:t>
            </a:r>
            <a:r>
              <a:rPr lang="en-US" dirty="0" smtClean="0"/>
              <a:t>pc</a:t>
            </a:r>
            <a:r>
              <a:rPr lang="th-TH" dirty="0" smtClean="0"/>
              <a:t> โดยการรับประทานครั้งละ 1 เม็ด หลังอาหารเช้า เที่ยง เย็นและก่อนนอน เพื่อไม่ให้มดลูกหดรัดตัว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E (Environment)  </a:t>
            </a:r>
            <a:r>
              <a:rPr lang="th-TH" dirty="0" smtClean="0"/>
              <a:t>ความรู้เกี่ยวกับการจัดการสิ่งแวดล้อมที่บ้านให้เหมาะสมกับภาวะสุขภาพและเศรษฐกิจ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	</a:t>
            </a:r>
            <a:r>
              <a:rPr lang="th-TH" dirty="0" smtClean="0"/>
              <a:t>-  จัดสิ่งแวดล้อมให้เป็นระเบียบ สงบ ไม่มีแสงและสียงรบกวน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-  จัดบริเวณบ้านให้ปลอดภัย ระวังอุบัติเหตุที่อาจเกิดขึ้นได้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214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T  (Treatment)</a:t>
            </a:r>
            <a:r>
              <a:rPr lang="en-US" dirty="0" smtClean="0"/>
              <a:t>  </a:t>
            </a:r>
            <a:r>
              <a:rPr lang="th-TH" dirty="0" smtClean="0"/>
              <a:t>รู้ปัญหาการรักษาและมีทักษะที่จำเป็นในการปฏิบัติตามแผนการรักษา สามารถเฝ้าระวังการสังเกตอาการของตนเอง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 </a:t>
            </a:r>
            <a:r>
              <a:rPr lang="th-TH" dirty="0" smtClean="0"/>
              <a:t>สังเกตอาการผิดปกติที่ต้องมาพบแพทย์ เช่น ทารกในครรภ์ไม่ดิ้น มีน้ำเดิน เลือดสดออกทางช่องคลอด มีไข้  มีท้องแข็ง</a:t>
            </a:r>
            <a:r>
              <a:rPr lang="en-US" dirty="0" smtClean="0"/>
              <a:t> 4 </a:t>
            </a:r>
            <a:r>
              <a:rPr lang="th-TH" dirty="0" smtClean="0"/>
              <a:t>ครั้ง/20 นาที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H (Health)</a:t>
            </a:r>
            <a:r>
              <a:rPr lang="en-US" dirty="0" smtClean="0"/>
              <a:t> </a:t>
            </a:r>
            <a:r>
              <a:rPr lang="th-TH" dirty="0" smtClean="0"/>
              <a:t>เข้าใจภาวะสุขภาพของตนเอง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	-  แนะนำเรื่องการพักผ่อนทั้งร่างกายและจิตใจ โดยให้มารดานอนหลับพักผ่อนให้เพียงพออย่างน้อยวันละ๖-๘ชั่วโมง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  -  รักษาความสะอาดทั่วไปของร่างกาย โดยเฉพาะบริเวณอวัยวะสืบพันธุ์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-  </a:t>
            </a:r>
            <a:r>
              <a:rPr lang="th-TH" dirty="0" smtClean="0"/>
              <a:t>งดการมีเพศ</a:t>
            </a:r>
            <a:r>
              <a:rPr lang="th-TH" dirty="0" err="1" smtClean="0"/>
              <a:t>สัมพันธุ์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O (Out  patient  referral</a:t>
            </a:r>
            <a:r>
              <a:rPr lang="en-US" dirty="0" smtClean="0"/>
              <a:t>) </a:t>
            </a:r>
            <a:r>
              <a:rPr lang="th-TH" dirty="0" smtClean="0"/>
              <a:t>เข้าใจความสำคัญของการมาตรวจสุขภาพตามนัด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  -  นัดให้มาพบแพทย์ตามนัดอีก 1 สัปดาห์ คือ วันที่ 20 มกราคม 2558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D (Diet)</a:t>
            </a:r>
            <a:r>
              <a:rPr lang="en-US" dirty="0" smtClean="0"/>
              <a:t> </a:t>
            </a:r>
            <a:r>
              <a:rPr lang="th-TH" dirty="0" smtClean="0"/>
              <a:t>เข้าใจและสามารถเลือกรับประทานอาหารได้ถูกต้อง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       </a:t>
            </a:r>
            <a:r>
              <a:rPr lang="en-US" dirty="0" smtClean="0"/>
              <a:t>-  </a:t>
            </a:r>
            <a:r>
              <a:rPr lang="th-TH" dirty="0" smtClean="0"/>
              <a:t>แนะนำอาหารที่มีประโยชน์ต่อร่างกาย เช่น เนื้อสัตว์ต่างๆ ปลา ไข่ นมสด ผักทุกชนิด</a:t>
            </a:r>
            <a:r>
              <a:rPr lang="en-US" dirty="0" smtClean="0"/>
              <a:t>  </a:t>
            </a:r>
            <a:r>
              <a:rPr lang="th-TH" dirty="0" smtClean="0"/>
              <a:t>ผลไม้ เพื่อช่วยเสริมสร้างความแข็งแรงของร่างกายและยังช่วยในการขับถ่าย</a:t>
            </a:r>
            <a:endParaRPr lang="en-US" dirty="0" smtClean="0"/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สรุปกรณีศึกษา</a:t>
            </a:r>
            <a:r>
              <a:rPr lang="th-TH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11200" dirty="0" smtClean="0">
                <a:cs typeface="+mj-cs"/>
              </a:rPr>
              <a:t>หญิงไทยอายุ 33 ปี </a:t>
            </a:r>
            <a:r>
              <a:rPr lang="en-US" sz="11200" dirty="0" smtClean="0">
                <a:cs typeface="+mj-cs"/>
              </a:rPr>
              <a:t>G</a:t>
            </a:r>
            <a:r>
              <a:rPr lang="en-US" sz="11200" baseline="-25000" dirty="0" smtClean="0">
                <a:cs typeface="+mj-cs"/>
              </a:rPr>
              <a:t>5</a:t>
            </a:r>
            <a:r>
              <a:rPr lang="en-US" sz="11200" dirty="0" smtClean="0">
                <a:cs typeface="+mj-cs"/>
              </a:rPr>
              <a:t>P</a:t>
            </a:r>
            <a:r>
              <a:rPr lang="en-US" sz="11200" baseline="-25000" dirty="0" smtClean="0">
                <a:cs typeface="+mj-cs"/>
              </a:rPr>
              <a:t>4</a:t>
            </a:r>
            <a:r>
              <a:rPr lang="en-US" sz="11200" dirty="0" smtClean="0">
                <a:cs typeface="+mj-cs"/>
              </a:rPr>
              <a:t>A</a:t>
            </a:r>
            <a:r>
              <a:rPr lang="en-US" sz="11200" baseline="-25000" dirty="0" smtClean="0">
                <a:cs typeface="+mj-cs"/>
              </a:rPr>
              <a:t>0</a:t>
            </a:r>
            <a:r>
              <a:rPr lang="en-US" sz="11200" dirty="0" smtClean="0">
                <a:cs typeface="+mj-cs"/>
              </a:rPr>
              <a:t> </a:t>
            </a:r>
            <a:r>
              <a:rPr lang="th-TH" sz="11200" dirty="0" smtClean="0">
                <a:cs typeface="+mj-cs"/>
              </a:rPr>
              <a:t>อายุครรภ์ </a:t>
            </a:r>
            <a:r>
              <a:rPr lang="en-US" sz="11200" dirty="0" smtClean="0">
                <a:cs typeface="+mj-cs"/>
              </a:rPr>
              <a:t>32</a:t>
            </a:r>
            <a:r>
              <a:rPr lang="en-US" sz="11200" baseline="30000" dirty="0" smtClean="0">
                <a:cs typeface="+mj-cs"/>
              </a:rPr>
              <a:t>+</a:t>
            </a:r>
            <a:r>
              <a:rPr lang="th-TH" sz="11200" baseline="30000" dirty="0" smtClean="0">
                <a:cs typeface="+mj-cs"/>
              </a:rPr>
              <a:t>6</a:t>
            </a:r>
            <a:r>
              <a:rPr lang="th-TH" sz="11200" dirty="0" smtClean="0">
                <a:cs typeface="+mj-cs"/>
              </a:rPr>
              <a:t> สัปดาห์ เข้ารับการรักษาทั้งหมด 4 วัน</a:t>
            </a:r>
            <a:r>
              <a:rPr lang="en-US" sz="11200" dirty="0" smtClean="0">
                <a:cs typeface="+mj-cs"/>
              </a:rPr>
              <a:t> admit</a:t>
            </a:r>
            <a:r>
              <a:rPr lang="th-TH" sz="11200" dirty="0" smtClean="0">
                <a:cs typeface="+mj-cs"/>
              </a:rPr>
              <a:t>วันที่ 8/1/58 เวลา 22.10 น.ให้ประวัติว่ามีน้ำใสๆออกทางช่องคลอดเปื้อนผ้าถุง 1/2ผืน เวลา 21.30 น.วันที่ 8 8/1/58 ปฏิเสธอาการเจ็บครรภ์เจ็บ เด็กดิ้นดี ตรวจระดับหน้าท้องก่อนคลอด 2/4</a:t>
            </a:r>
            <a:r>
              <a:rPr lang="en-US" sz="11200" dirty="0" smtClean="0">
                <a:cs typeface="+mj-cs"/>
              </a:rPr>
              <a:t>&gt;O</a:t>
            </a:r>
            <a:r>
              <a:rPr lang="th-TH" sz="11200" dirty="0" smtClean="0">
                <a:cs typeface="+mj-cs"/>
              </a:rPr>
              <a:t> เด็กท่า</a:t>
            </a:r>
            <a:r>
              <a:rPr lang="en-US" sz="11200" dirty="0" smtClean="0">
                <a:cs typeface="+mj-cs"/>
              </a:rPr>
              <a:t> OL FHS=</a:t>
            </a:r>
            <a:r>
              <a:rPr lang="th-TH" sz="11200" dirty="0" smtClean="0">
                <a:cs typeface="+mj-cs"/>
              </a:rPr>
              <a:t>142 ครั้งต่อนาที</a:t>
            </a:r>
            <a:r>
              <a:rPr lang="en-US" sz="11200" dirty="0" smtClean="0">
                <a:cs typeface="+mj-cs"/>
              </a:rPr>
              <a:t> </a:t>
            </a:r>
            <a:r>
              <a:rPr lang="en-US" sz="11200" dirty="0" err="1" smtClean="0">
                <a:cs typeface="+mj-cs"/>
              </a:rPr>
              <a:t>Nitrazine</a:t>
            </a:r>
            <a:r>
              <a:rPr lang="en-US" sz="11200" dirty="0" smtClean="0">
                <a:cs typeface="+mj-cs"/>
              </a:rPr>
              <a:t> test positive , </a:t>
            </a:r>
            <a:r>
              <a:rPr lang="en-US" sz="11200" dirty="0" err="1" smtClean="0">
                <a:cs typeface="+mj-cs"/>
              </a:rPr>
              <a:t>Pv</a:t>
            </a:r>
            <a:r>
              <a:rPr lang="en-US" sz="11200" dirty="0" smtClean="0">
                <a:cs typeface="+mj-cs"/>
              </a:rPr>
              <a:t>. </a:t>
            </a:r>
            <a:r>
              <a:rPr lang="en-US" sz="11200" dirty="0" err="1" smtClean="0">
                <a:cs typeface="+mj-cs"/>
              </a:rPr>
              <a:t>Cx.osclosed</a:t>
            </a:r>
            <a:r>
              <a:rPr lang="en-US" sz="11200" dirty="0" smtClean="0">
                <a:cs typeface="+mj-cs"/>
              </a:rPr>
              <a:t> V/S</a:t>
            </a:r>
            <a:r>
              <a:rPr lang="th-TH" sz="11200" dirty="0" smtClean="0">
                <a:cs typeface="+mj-cs"/>
              </a:rPr>
              <a:t>ปกติ </a:t>
            </a:r>
            <a:r>
              <a:rPr lang="en-US" sz="11200" dirty="0" smtClean="0">
                <a:cs typeface="+mj-cs"/>
              </a:rPr>
              <a:t>amniotic fluid</a:t>
            </a:r>
            <a:r>
              <a:rPr lang="th-TH" sz="11200" dirty="0" smtClean="0">
                <a:cs typeface="+mj-cs"/>
              </a:rPr>
              <a:t> </a:t>
            </a:r>
            <a:r>
              <a:rPr lang="en-US" sz="11200" dirty="0" smtClean="0">
                <a:cs typeface="+mj-cs"/>
              </a:rPr>
              <a:t>= clear</a:t>
            </a:r>
            <a:r>
              <a:rPr lang="th-TH" sz="11200" dirty="0" smtClean="0">
                <a:cs typeface="+mj-cs"/>
              </a:rPr>
              <a:t> </a:t>
            </a:r>
            <a:r>
              <a:rPr lang="th-TH" sz="11200" dirty="0" smtClean="0">
                <a:cs typeface="+mj-cs"/>
              </a:rPr>
              <a:t>สาเหตุจากการติดเชื้อในระบบทางเดินปัสสาวะ</a:t>
            </a:r>
            <a:r>
              <a:rPr lang="th-TH" sz="11200" dirty="0" smtClean="0"/>
              <a:t>แพทย์วินิจฉัย </a:t>
            </a:r>
            <a:r>
              <a:rPr lang="en-US" sz="11200" dirty="0" smtClean="0"/>
              <a:t>Preterm Premature Rupture of Membranes </a:t>
            </a:r>
            <a:r>
              <a:rPr lang="th-TH" sz="11200" dirty="0" smtClean="0"/>
              <a:t>ให้การรักษาแบบประคับประคอง</a:t>
            </a:r>
            <a:r>
              <a:rPr lang="th-TH" sz="11200" dirty="0" smtClean="0">
                <a:cs typeface="+mj-cs"/>
              </a:rPr>
              <a:t>ได้รับ</a:t>
            </a:r>
            <a:r>
              <a:rPr lang="th-TH" sz="11200" dirty="0" smtClean="0">
                <a:cs typeface="+mj-cs"/>
              </a:rPr>
              <a:t>ยา </a:t>
            </a:r>
            <a:r>
              <a:rPr lang="en-US" sz="11200" dirty="0" err="1" smtClean="0">
                <a:cs typeface="+mj-cs"/>
              </a:rPr>
              <a:t>Ampicillin</a:t>
            </a:r>
            <a:r>
              <a:rPr lang="en-US" sz="11200" dirty="0" smtClean="0">
                <a:cs typeface="+mj-cs"/>
              </a:rPr>
              <a:t> 2 gm. V</a:t>
            </a:r>
            <a:r>
              <a:rPr lang="th-TH" sz="11200" dirty="0" smtClean="0">
                <a:cs typeface="+mj-cs"/>
              </a:rPr>
              <a:t> </a:t>
            </a:r>
            <a:r>
              <a:rPr lang="en-US" sz="11200" dirty="0" smtClean="0">
                <a:cs typeface="+mj-cs"/>
              </a:rPr>
              <a:t>q 6 hr.</a:t>
            </a:r>
            <a:r>
              <a:rPr lang="th-TH" sz="11200" dirty="0" smtClean="0">
                <a:cs typeface="+mj-cs"/>
              </a:rPr>
              <a:t>(12</a:t>
            </a:r>
            <a:r>
              <a:rPr lang="en-US" sz="11200" dirty="0" smtClean="0">
                <a:cs typeface="+mj-cs"/>
              </a:rPr>
              <a:t>does</a:t>
            </a:r>
            <a:r>
              <a:rPr lang="th-TH" sz="11200" dirty="0" smtClean="0">
                <a:cs typeface="+mj-cs"/>
              </a:rPr>
              <a:t>) และ </a:t>
            </a:r>
            <a:r>
              <a:rPr lang="en-US" sz="11200" dirty="0" err="1" smtClean="0">
                <a:cs typeface="+mj-cs"/>
              </a:rPr>
              <a:t>Dexamethasone</a:t>
            </a:r>
            <a:r>
              <a:rPr lang="en-US" sz="11200" dirty="0" smtClean="0">
                <a:cs typeface="+mj-cs"/>
              </a:rPr>
              <a:t> 6 mg. IM</a:t>
            </a:r>
            <a:r>
              <a:rPr lang="th-TH" sz="11200" dirty="0" smtClean="0">
                <a:cs typeface="+mj-cs"/>
              </a:rPr>
              <a:t>(4 </a:t>
            </a:r>
            <a:r>
              <a:rPr lang="en-US" sz="11200" dirty="0" smtClean="0">
                <a:cs typeface="+mj-cs"/>
              </a:rPr>
              <a:t>Does</a:t>
            </a:r>
            <a:r>
              <a:rPr lang="th-TH" sz="11200" dirty="0" smtClean="0">
                <a:cs typeface="+mj-cs"/>
              </a:rPr>
              <a:t>) วันที่ 12 ม.ค. 2558 ไม่พบ</a:t>
            </a:r>
            <a:r>
              <a:rPr lang="th-TH" sz="11200" dirty="0" smtClean="0">
                <a:cs typeface="+mj-cs"/>
              </a:rPr>
              <a:t>น้ำคร่ำไหลออก</a:t>
            </a:r>
            <a:r>
              <a:rPr lang="th-TH" sz="11200" dirty="0" smtClean="0">
                <a:cs typeface="+mj-cs"/>
              </a:rPr>
              <a:t>จากช่องคลอดแล้ว แพทย์ตรวจเยี่ยมอาการอนุญาตให้กลับบ้าน ได้ยาไปรับประทานต่อที่บ้าน ได้แก่ </a:t>
            </a:r>
            <a:r>
              <a:rPr lang="en-US" sz="11200" dirty="0" err="1" smtClean="0">
                <a:cs typeface="+mj-cs"/>
              </a:rPr>
              <a:t>Amoxy</a:t>
            </a:r>
            <a:r>
              <a:rPr lang="en-US" sz="11200" dirty="0" smtClean="0">
                <a:cs typeface="+mj-cs"/>
              </a:rPr>
              <a:t> </a:t>
            </a:r>
            <a:r>
              <a:rPr lang="th-TH" sz="11200" dirty="0" smtClean="0">
                <a:cs typeface="+mj-cs"/>
              </a:rPr>
              <a:t>500 </a:t>
            </a:r>
            <a:r>
              <a:rPr lang="en-US" sz="11200" dirty="0" smtClean="0">
                <a:cs typeface="+mj-cs"/>
              </a:rPr>
              <a:t>mg. 2x2 O pc, </a:t>
            </a:r>
            <a:r>
              <a:rPr lang="en-US" sz="11200" dirty="0" err="1" smtClean="0">
                <a:cs typeface="+mj-cs"/>
              </a:rPr>
              <a:t>Paracetamol</a:t>
            </a:r>
            <a:r>
              <a:rPr lang="en-US" sz="11200" dirty="0" smtClean="0">
                <a:cs typeface="+mj-cs"/>
              </a:rPr>
              <a:t> </a:t>
            </a:r>
            <a:r>
              <a:rPr lang="th-TH" sz="11200" dirty="0" smtClean="0">
                <a:cs typeface="+mj-cs"/>
              </a:rPr>
              <a:t>500 </a:t>
            </a:r>
            <a:r>
              <a:rPr lang="en-US" sz="11200" dirty="0" smtClean="0">
                <a:cs typeface="+mj-cs"/>
              </a:rPr>
              <a:t>mg. </a:t>
            </a:r>
            <a:r>
              <a:rPr lang="th-TH" sz="11200" dirty="0" smtClean="0">
                <a:cs typeface="+mj-cs"/>
              </a:rPr>
              <a:t>1 </a:t>
            </a:r>
            <a:r>
              <a:rPr lang="en-US" sz="11200" dirty="0" smtClean="0">
                <a:cs typeface="+mj-cs"/>
              </a:rPr>
              <a:t>tab O</a:t>
            </a:r>
            <a:r>
              <a:rPr lang="th-TH" sz="11200" dirty="0" smtClean="0">
                <a:cs typeface="+mj-cs"/>
              </a:rPr>
              <a:t> </a:t>
            </a:r>
            <a:r>
              <a:rPr lang="en-US" sz="11200" dirty="0" err="1" smtClean="0">
                <a:cs typeface="+mj-cs"/>
              </a:rPr>
              <a:t>prn</a:t>
            </a:r>
            <a:r>
              <a:rPr lang="en-US" sz="11200" dirty="0" smtClean="0">
                <a:cs typeface="+mj-cs"/>
              </a:rPr>
              <a:t> q </a:t>
            </a:r>
            <a:r>
              <a:rPr lang="th-TH" sz="11200" dirty="0" smtClean="0">
                <a:cs typeface="+mj-cs"/>
              </a:rPr>
              <a:t>4-6 </a:t>
            </a:r>
            <a:r>
              <a:rPr lang="en-US" sz="11200" dirty="0" smtClean="0">
                <a:cs typeface="+mj-cs"/>
              </a:rPr>
              <a:t>hrs., </a:t>
            </a:r>
            <a:r>
              <a:rPr lang="en-US" sz="11200" dirty="0" err="1" smtClean="0">
                <a:cs typeface="+mj-cs"/>
              </a:rPr>
              <a:t>Ventolin</a:t>
            </a:r>
            <a:r>
              <a:rPr lang="en-US" sz="11200" dirty="0" smtClean="0">
                <a:cs typeface="+mj-cs"/>
              </a:rPr>
              <a:t> 1 x</a:t>
            </a:r>
            <a:r>
              <a:rPr lang="th-TH" sz="11200" dirty="0" smtClean="0">
                <a:cs typeface="+mj-cs"/>
              </a:rPr>
              <a:t> </a:t>
            </a:r>
            <a:r>
              <a:rPr lang="en-US" sz="11200" dirty="0" smtClean="0">
                <a:cs typeface="+mj-cs"/>
              </a:rPr>
              <a:t>4 O</a:t>
            </a:r>
            <a:r>
              <a:rPr lang="th-TH" sz="11200" dirty="0" smtClean="0">
                <a:cs typeface="+mj-cs"/>
              </a:rPr>
              <a:t> </a:t>
            </a:r>
            <a:r>
              <a:rPr lang="en-US" sz="11200" dirty="0" smtClean="0">
                <a:cs typeface="+mj-cs"/>
              </a:rPr>
              <a:t>pc</a:t>
            </a:r>
            <a:r>
              <a:rPr lang="th-TH" sz="11200" dirty="0" smtClean="0">
                <a:cs typeface="+mj-cs"/>
              </a:rPr>
              <a:t> แนะนำให้</a:t>
            </a:r>
            <a:r>
              <a:rPr lang="en-US" sz="11200" dirty="0" smtClean="0">
                <a:cs typeface="+mj-cs"/>
              </a:rPr>
              <a:t> bed rest </a:t>
            </a:r>
            <a:r>
              <a:rPr lang="th-TH" sz="11200" dirty="0" smtClean="0">
                <a:cs typeface="+mj-cs"/>
              </a:rPr>
              <a:t>นัด </a:t>
            </a:r>
            <a:r>
              <a:rPr lang="en-US" sz="11200" dirty="0" smtClean="0">
                <a:cs typeface="+mj-cs"/>
              </a:rPr>
              <a:t>F/U 1 week</a:t>
            </a:r>
            <a:r>
              <a:rPr lang="th-TH" sz="11200" dirty="0" smtClean="0">
                <a:cs typeface="+mj-cs"/>
              </a:rPr>
              <a:t> คือ 20/1/58</a:t>
            </a:r>
            <a:endParaRPr lang="en-US" sz="11200" dirty="0" smtClean="0">
              <a:cs typeface="+mj-cs"/>
            </a:endParaRPr>
          </a:p>
          <a:p>
            <a:pPr>
              <a:buNone/>
            </a:pPr>
            <a:r>
              <a:rPr lang="th-TH" sz="11200" dirty="0" smtClean="0">
                <a:cs typeface="+mj-cs"/>
              </a:rPr>
              <a:t>	</a:t>
            </a:r>
            <a:endParaRPr lang="en-US" sz="11200" dirty="0" smtClean="0">
              <a:cs typeface="+mj-cs"/>
            </a:endParaRPr>
          </a:p>
          <a:p>
            <a:pPr>
              <a:buNone/>
            </a:pP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วิจารณ์กรณีศึกษา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	</a:t>
            </a:r>
            <a:r>
              <a:rPr lang="th-TH" sz="3400" dirty="0" smtClean="0"/>
              <a:t>จาก</a:t>
            </a:r>
            <a:r>
              <a:rPr lang="th-TH" sz="3400" dirty="0" smtClean="0"/>
              <a:t>การศึกษาหญิงตั้งครรภ์</a:t>
            </a:r>
            <a:r>
              <a:rPr lang="en-US" sz="3400" dirty="0" smtClean="0"/>
              <a:t> G</a:t>
            </a:r>
            <a:r>
              <a:rPr lang="en-US" sz="3400" baseline="-25000" dirty="0" smtClean="0"/>
              <a:t>5</a:t>
            </a:r>
            <a:r>
              <a:rPr lang="en-US" sz="3400" dirty="0" smtClean="0"/>
              <a:t>P</a:t>
            </a:r>
            <a:r>
              <a:rPr lang="en-US" sz="3400" baseline="-25000" dirty="0" smtClean="0"/>
              <a:t>4</a:t>
            </a:r>
            <a:r>
              <a:rPr lang="en-US" sz="3400" dirty="0" smtClean="0"/>
              <a:t>A</a:t>
            </a:r>
            <a:r>
              <a:rPr lang="en-US" sz="3400" baseline="-25000" dirty="0" smtClean="0"/>
              <a:t>O</a:t>
            </a:r>
            <a:r>
              <a:rPr lang="en-US" sz="3400" dirty="0" smtClean="0"/>
              <a:t> </a:t>
            </a:r>
            <a:r>
              <a:rPr lang="th-TH" sz="3400" dirty="0" smtClean="0"/>
              <a:t>อายุครรภ์ </a:t>
            </a:r>
            <a:r>
              <a:rPr lang="en-US" sz="3400" dirty="0" smtClean="0"/>
              <a:t>32</a:t>
            </a:r>
            <a:r>
              <a:rPr lang="en-US" sz="3400" baseline="30000" dirty="0" smtClean="0"/>
              <a:t>+</a:t>
            </a:r>
            <a:r>
              <a:rPr lang="th-TH" sz="3400" baseline="30000" dirty="0" smtClean="0"/>
              <a:t>6</a:t>
            </a:r>
            <a:r>
              <a:rPr lang="th-TH" sz="3400" dirty="0" smtClean="0"/>
              <a:t> สัปดาห์</a:t>
            </a:r>
            <a:r>
              <a:rPr lang="en-US" sz="3400" dirty="0" smtClean="0"/>
              <a:t> by LMP </a:t>
            </a:r>
            <a:r>
              <a:rPr lang="th-TH" sz="3400" dirty="0" smtClean="0"/>
              <a:t>จากผลการซักประวัติตรวจร่างกายพบว่าผู้ป่วยมีน้ำเดินออกทางช่องคลอดก่อนมาโรงพยาบาล 40 นาทีโดยไม่มีอาการเจ็บครรภ์ ปากมดลูกยังไม่เปิด ทดสอบน้ำเดินด้วย </a:t>
            </a:r>
            <a:r>
              <a:rPr lang="en-US" sz="3400" dirty="0" err="1" smtClean="0"/>
              <a:t>Nitrazine</a:t>
            </a:r>
            <a:r>
              <a:rPr lang="en-US" sz="3400" dirty="0" smtClean="0"/>
              <a:t> Test </a:t>
            </a:r>
            <a:r>
              <a:rPr lang="th-TH" sz="3400" dirty="0" smtClean="0"/>
              <a:t>ได้ผล </a:t>
            </a:r>
            <a:r>
              <a:rPr lang="en-US" sz="3400" dirty="0" smtClean="0"/>
              <a:t>Positive </a:t>
            </a:r>
            <a:r>
              <a:rPr lang="th-TH" sz="3400" dirty="0" smtClean="0"/>
              <a:t>แพทย์วินิจฉัย </a:t>
            </a:r>
            <a:r>
              <a:rPr lang="en-US" sz="3400" dirty="0" smtClean="0"/>
              <a:t>Preterm Premature Rupture of Membranes </a:t>
            </a:r>
            <a:r>
              <a:rPr lang="th-TH" sz="3400" dirty="0" smtClean="0"/>
              <a:t>ซึ่งการวินิจฉัยดังกล่าวตรงกับทฤษฎีที่ได้ศึกษาเกี่ยวกับภาวะถุงน้ำคร่ำแตกก่อนอายุครรภ์ครบกำหนด ซึ่งการวินิจฉัยว่าเป็นภาวะถุงน้ำคร่ำแตกก่อนอายุครรภ์ครบกำหนด นั้นต้องประกอบด้วยการซักประวัติ</a:t>
            </a:r>
            <a:r>
              <a:rPr lang="en-US" sz="3400" dirty="0" smtClean="0"/>
              <a:t>  </a:t>
            </a:r>
            <a:r>
              <a:rPr lang="th-TH" sz="3400" dirty="0" smtClean="0"/>
              <a:t>การตรวจร่างกาย การตรวจทางห้องปฏิบัติการเพื่อวินิจฉัยแยกโรค ซึ่งการวินิจฉัยแยกโรคที่ถูกต้องจะช่วยในการวางแผนการรักษาพยาบาลที่เหมาะสมกับผู้ป่วย เพื่อช่วยป้องกันภาวะแทรกซ้อนที่อาจเกิดขึ้นกับภาวะถุงน้ำคร่ำแตกได้ถูกต้องเหมาะสมต่อไป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	</a:t>
            </a:r>
            <a:r>
              <a:rPr lang="th-TH" sz="3400" dirty="0" smtClean="0"/>
              <a:t>	หญิง</a:t>
            </a:r>
            <a:r>
              <a:rPr lang="th-TH" sz="3400" dirty="0" smtClean="0"/>
              <a:t>ตั้งครรภ์รายนี้ภายหลังได้รับการวินิจฉัยว่ามีภาวะถุงน้ำคร่ำแตกก่อนอายุครรภ์ครบกำหนดแพทย์พิจารณาดูแลรักษาแบบประคับประคองเพื่อให้มารดาสามารถตั้งครรภ์ต่อไปจนอายุครรภ์ครบกำหนดโดยให้ยาปฏิชีวนะเพื่อป้องกันการติดเชื้อและให้ยาเร่งการเจริญของโครงสร้างปอดทารกในครรภ์</a:t>
            </a:r>
          </a:p>
          <a:p>
            <a:pPr>
              <a:buNone/>
            </a:pPr>
            <a:r>
              <a:rPr lang="th-TH" sz="3400" dirty="0" smtClean="0"/>
              <a:t>	หญิงตั้งครรภ์รายนี้มีโอกาสที่จะเกิดภาวะถุงน้ำคร่ำแตกก่อนการเจ็บครรภ์ในครรภ์ต่อไปได้ ดังนั้นควรแนะนำอาการสำคัญที่ควรมาพบแพทย์เพื่อรักษาพยาบาลที่เหมาะสมกับผู้ป่วย เพื่อช่วยป้องกันภาวะแทรกซ้อนที่อาจเกิดขึ้น</a:t>
            </a:r>
          </a:p>
          <a:p>
            <a:pPr>
              <a:buNone/>
            </a:pP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smtClean="0"/>
              <a:t>Premature </a:t>
            </a:r>
            <a:r>
              <a:rPr lang="en-US" dirty="0" smtClean="0"/>
              <a:t>Rupture of </a:t>
            </a:r>
            <a:r>
              <a:rPr lang="en-US" dirty="0" smtClean="0"/>
              <a:t>Membranes”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	หมายถึง ภาวะที่ถุงน้ำคร่ำรั่วหรือแตกก่อนที่จะเริ่มมีอาการเจ็บครรภ์ สามารถแบ่งออกเป็น ๒ ชนิด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/>
              <a:t>Preterm Premature Rupture of Membranes </a:t>
            </a:r>
            <a:r>
              <a:rPr lang="th-TH" dirty="0"/>
              <a:t>หมายถึง ภาวะที่มีการแตกหรือรั่วของถุงน้ำคร่ำก่อนอายุครรภ์ ๓๗ สัปดาห์</a:t>
            </a:r>
            <a:endParaRPr lang="en-US" dirty="0"/>
          </a:p>
          <a:p>
            <a:pPr>
              <a:buNone/>
            </a:pPr>
            <a:r>
              <a:rPr lang="en-US" dirty="0" smtClean="0"/>
              <a:t>2. Term</a:t>
            </a:r>
            <a:r>
              <a:rPr lang="th-TH" dirty="0" smtClean="0"/>
              <a:t> </a:t>
            </a:r>
            <a:r>
              <a:rPr lang="en-US" dirty="0" smtClean="0"/>
              <a:t>Premature Rupture of Membranes </a:t>
            </a:r>
            <a:r>
              <a:rPr lang="th-TH" dirty="0" smtClean="0"/>
              <a:t>หมายถึง ภาวะถุงน้ำคร่ำแตกหรือรั่วที่อายุครรภ์ 37 สัปดาห์ขึ้นไป </a:t>
            </a:r>
          </a:p>
          <a:p>
            <a:pPr>
              <a:buNone/>
            </a:pPr>
            <a:r>
              <a:rPr lang="th-TH" dirty="0" smtClean="0"/>
              <a:t> </a:t>
            </a:r>
            <a:r>
              <a:rPr lang="en-US" dirty="0"/>
              <a:t>Prolonged rupture of the membranes</a:t>
            </a:r>
            <a:r>
              <a:rPr lang="th-TH" dirty="0"/>
              <a:t> หมายถึง ภาวะที่มีการแตกหรือรั่วของถุงน้ำคร่ำนานเกิน ๒๔ ชั่วโมง ก่อนทารกคลอด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th-TH" sz="6000" b="1" dirty="0" smtClean="0"/>
              <a:t>พยาธิสภาพ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cs typeface="+mj-cs"/>
              </a:rPr>
              <a:t>1. </a:t>
            </a:r>
            <a:r>
              <a:rPr lang="th-TH" sz="4800" dirty="0" smtClean="0">
                <a:cs typeface="+mj-cs"/>
              </a:rPr>
              <a:t>กลไกเกี่ยวกับการสร้าง</a:t>
            </a:r>
            <a:r>
              <a:rPr lang="en-US" sz="4800" dirty="0" smtClean="0">
                <a:cs typeface="+mj-cs"/>
              </a:rPr>
              <a:t> Prostaglandin</a:t>
            </a:r>
          </a:p>
          <a:p>
            <a:pPr>
              <a:buNone/>
            </a:pPr>
            <a:r>
              <a:rPr lang="en-US" sz="4800" dirty="0" smtClean="0">
                <a:cs typeface="+mj-cs"/>
              </a:rPr>
              <a:t>2. </a:t>
            </a:r>
            <a:r>
              <a:rPr lang="th-TH" sz="4800" dirty="0" smtClean="0">
                <a:cs typeface="+mj-cs"/>
              </a:rPr>
              <a:t>กลไกเกี่ยวกับสาร</a:t>
            </a:r>
            <a:r>
              <a:rPr lang="th-TH" sz="4800" dirty="0" err="1" smtClean="0">
                <a:cs typeface="+mj-cs"/>
              </a:rPr>
              <a:t>คอลลา</a:t>
            </a:r>
            <a:r>
              <a:rPr lang="th-TH" sz="4800" dirty="0" smtClean="0">
                <a:cs typeface="+mj-cs"/>
              </a:rPr>
              <a:t>เจน</a:t>
            </a:r>
            <a:endParaRPr lang="en-US" sz="4800" dirty="0" smtClean="0">
              <a:cs typeface="+mj-cs"/>
            </a:endParaRPr>
          </a:p>
          <a:p>
            <a:pPr>
              <a:buNone/>
            </a:pPr>
            <a:r>
              <a:rPr lang="en-US" sz="4800" dirty="0" smtClean="0">
                <a:cs typeface="+mj-cs"/>
              </a:rPr>
              <a:t>3. </a:t>
            </a:r>
            <a:r>
              <a:rPr lang="th-TH" sz="4800" dirty="0" smtClean="0">
                <a:cs typeface="+mj-cs"/>
              </a:rPr>
              <a:t>กลไกของระบบ</a:t>
            </a:r>
            <a:r>
              <a:rPr lang="en-US" sz="4800" dirty="0" smtClean="0">
                <a:cs typeface="+mj-cs"/>
              </a:rPr>
              <a:t> Antimicrobial</a:t>
            </a:r>
          </a:p>
          <a:p>
            <a:pPr marL="514350" indent="-514350">
              <a:buNone/>
            </a:pPr>
            <a:endParaRPr lang="th-TH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th-TH" b="1" dirty="0" smtClean="0"/>
              <a:t>อาการและอาการแสดง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ผู้ป่วยมักจะให้ประวัติมีน้ำใสๆ ไหลออกจากช่องคลอดช้าๆหรือไหลออกมาเรื่อยๆ โดยต้องวินิจฉัยแยกออกจากน้ำปัสสาวะ กล่าวคือ ถ้าเป็นน้ำปัสสาวะหญิงตั้งครรภ์สามารถกลั้นปัสสาวะได้ ส่วนน้ำคร่ำที่ไหลออกมาไม่สามารถกลั้นได้เหมือนน้ำปัสสาวะ</a:t>
            </a:r>
            <a:endParaRPr lang="th-TH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สาเหตุ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th-TH" dirty="0" smtClean="0"/>
              <a:t>1. การติดเชื้อของถุงน้ำคร่ำ(</a:t>
            </a:r>
            <a:r>
              <a:rPr lang="en-US" dirty="0" err="1" smtClean="0"/>
              <a:t>Chorioamnionitis</a:t>
            </a:r>
            <a:r>
              <a:rPr lang="th-TH" dirty="0" smtClean="0"/>
              <a:t>)</a:t>
            </a:r>
          </a:p>
          <a:p>
            <a:pPr marL="514350" indent="-514350">
              <a:buNone/>
            </a:pPr>
            <a:r>
              <a:rPr lang="th-TH" dirty="0" smtClean="0"/>
              <a:t>2. ผู้ป่วยที่มีประวัติการคลอดลูกก่อนกำหนดในครรภ์ก่อน </a:t>
            </a:r>
          </a:p>
          <a:p>
            <a:pPr marL="514350" indent="-514350">
              <a:buNone/>
            </a:pPr>
            <a:r>
              <a:rPr lang="th-TH" dirty="0" smtClean="0"/>
              <a:t>3. รกลอกตัวก่อนกำหนด(</a:t>
            </a:r>
            <a:r>
              <a:rPr lang="en-US" dirty="0" err="1" smtClean="0"/>
              <a:t>abruptio</a:t>
            </a:r>
            <a:r>
              <a:rPr lang="en-US" dirty="0" smtClean="0"/>
              <a:t> placenta</a:t>
            </a:r>
            <a:r>
              <a:rPr lang="th-TH" dirty="0" smtClean="0"/>
              <a:t>) หรือรกเกาะต่ำ(</a:t>
            </a:r>
            <a:r>
              <a:rPr lang="en-US" dirty="0" smtClean="0"/>
              <a:t>placenta </a:t>
            </a:r>
            <a:r>
              <a:rPr lang="en-US" dirty="0" err="1" smtClean="0"/>
              <a:t>previa</a:t>
            </a:r>
            <a:r>
              <a:rPr lang="th-TH" dirty="0" smtClean="0"/>
              <a:t>) </a:t>
            </a:r>
          </a:p>
          <a:p>
            <a:pPr marL="514350" indent="-514350">
              <a:buNone/>
            </a:pPr>
            <a:r>
              <a:rPr lang="th-TH" dirty="0" smtClean="0"/>
              <a:t>4. ครรภ์แฝด</a:t>
            </a:r>
            <a:r>
              <a:rPr lang="en-US" dirty="0" smtClean="0"/>
              <a:t>(twins)</a:t>
            </a:r>
            <a:r>
              <a:rPr lang="th-TH" dirty="0" smtClean="0"/>
              <a:t> </a:t>
            </a:r>
          </a:p>
          <a:p>
            <a:pPr marL="514350" indent="-514350">
              <a:buNone/>
            </a:pPr>
            <a:r>
              <a:rPr lang="th-TH" dirty="0" smtClean="0"/>
              <a:t>5. ทารกในครรภ์อยู่ในท่าผิดปกติ (</a:t>
            </a:r>
            <a:r>
              <a:rPr lang="en-US" dirty="0" err="1" smtClean="0"/>
              <a:t>Malposition</a:t>
            </a:r>
            <a:r>
              <a:rPr lang="th-TH" dirty="0" smtClean="0"/>
              <a:t>) หรือส่วนนำของทารกผิดปกติ (</a:t>
            </a:r>
            <a:r>
              <a:rPr lang="en-US" dirty="0" err="1" smtClean="0"/>
              <a:t>Malpresentation</a:t>
            </a:r>
            <a:r>
              <a:rPr lang="th-TH" dirty="0" smtClean="0"/>
              <a:t>) </a:t>
            </a:r>
          </a:p>
          <a:p>
            <a:pPr marL="514350" indent="-514350">
              <a:buNone/>
            </a:pPr>
            <a:r>
              <a:rPr lang="th-TH" dirty="0" smtClean="0"/>
              <a:t>6. ปัจจัยส่วนบุคคลหรือพฤติกรรมของสตรีตั้งครรภ์ </a:t>
            </a:r>
          </a:p>
          <a:p>
            <a:pPr>
              <a:buNone/>
            </a:pPr>
            <a:r>
              <a:rPr lang="th-TH" dirty="0" smtClean="0"/>
              <a:t>7. มารดาได้รับอุบัติเหตุ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8. มีประวัติการแท้งมาก่อน</a:t>
            </a:r>
            <a:endParaRPr lang="th-TH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การวินิจฉัย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500" dirty="0" smtClean="0">
                <a:cs typeface="+mj-cs"/>
              </a:rPr>
              <a:t>1</a:t>
            </a:r>
            <a:r>
              <a:rPr lang="en-US" sz="3500" b="1" dirty="0" smtClean="0">
                <a:cs typeface="+mj-cs"/>
              </a:rPr>
              <a:t>. </a:t>
            </a:r>
            <a:r>
              <a:rPr lang="en-US" sz="3500" b="1" dirty="0" err="1" smtClean="0">
                <a:cs typeface="+mj-cs"/>
              </a:rPr>
              <a:t>การซักประวัติ</a:t>
            </a:r>
            <a:r>
              <a:rPr lang="en-US" sz="3500" dirty="0" smtClean="0">
                <a:cs typeface="+mj-cs"/>
              </a:rPr>
              <a:t> </a:t>
            </a:r>
            <a:r>
              <a:rPr lang="en-US" sz="3500" dirty="0" err="1" smtClean="0">
                <a:cs typeface="+mj-cs"/>
              </a:rPr>
              <a:t>ผู้ป่วยมักจะให้ประวัติมีน้ำใสๆ</a:t>
            </a:r>
            <a:r>
              <a:rPr lang="en-US" sz="3500" dirty="0" smtClean="0">
                <a:cs typeface="+mj-cs"/>
              </a:rPr>
              <a:t> </a:t>
            </a:r>
            <a:r>
              <a:rPr lang="en-US" sz="3500" dirty="0" err="1" smtClean="0">
                <a:cs typeface="+mj-cs"/>
              </a:rPr>
              <a:t>ไหลออกจากช่องคลอดช้าๆหรือไหลออกมาเรื่อยๆ</a:t>
            </a:r>
            <a:r>
              <a:rPr lang="en-US" sz="3500" dirty="0" smtClean="0">
                <a:cs typeface="+mj-cs"/>
              </a:rPr>
              <a:t> </a:t>
            </a:r>
            <a:r>
              <a:rPr lang="en-US" sz="3500" dirty="0" err="1" smtClean="0">
                <a:cs typeface="+mj-cs"/>
              </a:rPr>
              <a:t>โดยต้องวินิจฉัยแยกออกจากน้ำปัสสาวะ</a:t>
            </a:r>
            <a:r>
              <a:rPr lang="en-US" sz="3500" dirty="0" smtClean="0">
                <a:cs typeface="+mj-cs"/>
              </a:rPr>
              <a:t> </a:t>
            </a:r>
            <a:endParaRPr lang="th-TH" sz="3500" dirty="0" smtClean="0">
              <a:cs typeface="+mj-cs"/>
            </a:endParaRPr>
          </a:p>
          <a:p>
            <a:pPr>
              <a:buNone/>
            </a:pPr>
            <a:r>
              <a:rPr lang="en-US" sz="3500" dirty="0" smtClean="0">
                <a:cs typeface="+mj-cs"/>
              </a:rPr>
              <a:t>2</a:t>
            </a:r>
            <a:r>
              <a:rPr lang="en-US" sz="3500" b="1" dirty="0" smtClean="0">
                <a:cs typeface="+mj-cs"/>
              </a:rPr>
              <a:t>.</a:t>
            </a:r>
            <a:r>
              <a:rPr lang="th-TH" sz="3500" b="1" dirty="0" smtClean="0">
                <a:cs typeface="+mj-cs"/>
              </a:rPr>
              <a:t> การตรวจร่างกาย</a:t>
            </a:r>
            <a:r>
              <a:rPr lang="th-TH" sz="3500" dirty="0" smtClean="0">
                <a:cs typeface="+mj-cs"/>
              </a:rPr>
              <a:t> เมื่อ</a:t>
            </a:r>
            <a:r>
              <a:rPr lang="th-TH" sz="3500" dirty="0" err="1" smtClean="0">
                <a:cs typeface="+mj-cs"/>
              </a:rPr>
              <a:t>ใส่สเปคคูลัม</a:t>
            </a:r>
            <a:r>
              <a:rPr lang="th-TH" sz="3500" dirty="0" smtClean="0">
                <a:cs typeface="+mj-cs"/>
              </a:rPr>
              <a:t>เข้าไปในช่องคลอดจะพบน้ำคร่ำขังอยู่ที่ </a:t>
            </a:r>
            <a:r>
              <a:rPr lang="en-US" sz="3500" dirty="0" smtClean="0">
                <a:cs typeface="+mj-cs"/>
              </a:rPr>
              <a:t>posterior fornix </a:t>
            </a:r>
            <a:endParaRPr lang="th-TH" sz="3500" dirty="0" smtClean="0">
              <a:cs typeface="+mj-cs"/>
            </a:endParaRPr>
          </a:p>
          <a:p>
            <a:pPr>
              <a:buNone/>
            </a:pPr>
            <a:r>
              <a:rPr lang="th-TH" sz="3500" b="1" dirty="0" smtClean="0">
                <a:cs typeface="+mj-cs"/>
              </a:rPr>
              <a:t>3. การตรวจทางห้องปฏิบัติการ</a:t>
            </a:r>
          </a:p>
          <a:p>
            <a:pPr>
              <a:buNone/>
            </a:pPr>
            <a:r>
              <a:rPr lang="en-US" sz="3500" dirty="0" smtClean="0">
                <a:cs typeface="+mj-cs"/>
              </a:rPr>
              <a:t> 	- </a:t>
            </a:r>
            <a:r>
              <a:rPr lang="en-US" sz="3500" dirty="0" err="1" smtClean="0">
                <a:cs typeface="+mj-cs"/>
              </a:rPr>
              <a:t>Nitrazine</a:t>
            </a:r>
            <a:r>
              <a:rPr lang="en-US" sz="3500" dirty="0" smtClean="0">
                <a:cs typeface="+mj-cs"/>
              </a:rPr>
              <a:t> paper test </a:t>
            </a:r>
          </a:p>
          <a:p>
            <a:pPr>
              <a:buNone/>
            </a:pPr>
            <a:r>
              <a:rPr lang="th-TH" sz="3500" dirty="0" smtClean="0">
                <a:cs typeface="+mj-cs"/>
              </a:rPr>
              <a:t> 	- การทดสอบรูปใบเฟิร์น(</a:t>
            </a:r>
            <a:r>
              <a:rPr lang="en-US" sz="3500" dirty="0" smtClean="0">
                <a:cs typeface="+mj-cs"/>
              </a:rPr>
              <a:t>Fern test</a:t>
            </a:r>
            <a:r>
              <a:rPr lang="th-TH" sz="3500" dirty="0" smtClean="0">
                <a:cs typeface="+mj-cs"/>
              </a:rPr>
              <a:t>)</a:t>
            </a:r>
            <a:endParaRPr lang="en-US" sz="3500" dirty="0" smtClean="0">
              <a:cs typeface="+mj-cs"/>
            </a:endParaRPr>
          </a:p>
          <a:p>
            <a:pPr>
              <a:buNone/>
            </a:pPr>
            <a:r>
              <a:rPr lang="en-US" sz="3500" dirty="0" smtClean="0">
                <a:cs typeface="+mj-cs"/>
              </a:rPr>
              <a:t> 	- Nile blue test </a:t>
            </a:r>
          </a:p>
          <a:p>
            <a:pPr>
              <a:buNone/>
            </a:pPr>
            <a:r>
              <a:rPr lang="th-TH" sz="3500" dirty="0" smtClean="0">
                <a:cs typeface="+mj-cs"/>
              </a:rPr>
              <a:t>	- การฉีดสี </a:t>
            </a:r>
            <a:r>
              <a:rPr lang="en-US" sz="3500" dirty="0" err="1" smtClean="0">
                <a:cs typeface="+mj-cs"/>
              </a:rPr>
              <a:t>indigocarmine</a:t>
            </a:r>
            <a:r>
              <a:rPr lang="en-US" sz="3500" dirty="0" smtClean="0">
                <a:cs typeface="+mj-cs"/>
              </a:rPr>
              <a:t> </a:t>
            </a:r>
          </a:p>
          <a:p>
            <a:pPr>
              <a:buNone/>
            </a:pPr>
            <a:r>
              <a:rPr lang="en-US" sz="3500" dirty="0" smtClean="0">
                <a:cs typeface="+mj-cs"/>
              </a:rPr>
              <a:t>	- </a:t>
            </a:r>
            <a:r>
              <a:rPr lang="th-TH" sz="3500" dirty="0" smtClean="0">
                <a:cs typeface="+mj-cs"/>
              </a:rPr>
              <a:t>การตรวจโดยใช้เครื่องตรวจคลื่นเสียงความถี่สูง</a:t>
            </a:r>
            <a:r>
              <a:rPr lang="en-US" sz="3500" dirty="0" smtClean="0">
                <a:cs typeface="+mj-cs"/>
              </a:rPr>
              <a:t> </a:t>
            </a:r>
          </a:p>
          <a:p>
            <a:pPr>
              <a:buNone/>
            </a:pPr>
            <a:endParaRPr lang="en-US" sz="2400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ผลต่อมารดาและทารก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b="1" dirty="0" smtClean="0"/>
              <a:t>ผลต่อมารดา </a:t>
            </a:r>
          </a:p>
          <a:p>
            <a:pPr>
              <a:buNone/>
            </a:pPr>
            <a:r>
              <a:rPr lang="th-TH" dirty="0" smtClean="0"/>
              <a:t>	- การติดเชื้อโดยเฉพาะการติดเชื้อที่ถุงน้ำคร่ำ(</a:t>
            </a:r>
            <a:r>
              <a:rPr lang="en-US" dirty="0" err="1" smtClean="0"/>
              <a:t>Chorioamnionitis</a:t>
            </a:r>
            <a:r>
              <a:rPr lang="th-TH" dirty="0" smtClean="0"/>
              <a:t>) </a:t>
            </a:r>
          </a:p>
          <a:p>
            <a:pPr>
              <a:buNone/>
            </a:pPr>
            <a:r>
              <a:rPr lang="th-TH" dirty="0" smtClean="0"/>
              <a:t>	- การคลอดก่อนกำหนด </a:t>
            </a:r>
          </a:p>
          <a:p>
            <a:pPr>
              <a:buNone/>
            </a:pPr>
            <a:r>
              <a:rPr lang="th-TH" dirty="0" smtClean="0"/>
              <a:t>	- ระยะที่ ๒ ของการคลอดยาวนาน</a:t>
            </a:r>
            <a:endParaRPr lang="en-US" dirty="0" smtClean="0"/>
          </a:p>
          <a:p>
            <a:pPr>
              <a:buNone/>
            </a:pPr>
            <a:r>
              <a:rPr lang="th-TH" b="1" dirty="0" smtClean="0"/>
              <a:t>ผลต่อทารก</a:t>
            </a:r>
          </a:p>
          <a:p>
            <a:pPr>
              <a:buNone/>
            </a:pPr>
            <a:r>
              <a:rPr lang="th-TH" dirty="0" smtClean="0"/>
              <a:t>	- การติดเชื้อ </a:t>
            </a:r>
          </a:p>
          <a:p>
            <a:pPr>
              <a:buNone/>
            </a:pPr>
            <a:r>
              <a:rPr lang="th-TH" dirty="0" smtClean="0"/>
              <a:t>	- การเกิดภาวะหายใจล้มเหลว(</a:t>
            </a:r>
            <a:r>
              <a:rPr lang="en-US" dirty="0" smtClean="0"/>
              <a:t>Respiratory Distress Syndrome</a:t>
            </a:r>
            <a:r>
              <a:rPr lang="th-TH" dirty="0" smtClean="0"/>
              <a:t>) </a:t>
            </a:r>
          </a:p>
          <a:p>
            <a:pPr>
              <a:buNone/>
            </a:pPr>
            <a:r>
              <a:rPr lang="th-TH" dirty="0" smtClean="0"/>
              <a:t>	- เกิดภาวะขาดออกซิเจน(</a:t>
            </a:r>
            <a:r>
              <a:rPr lang="en-US" dirty="0" smtClean="0"/>
              <a:t>Fetal distress</a:t>
            </a:r>
            <a:r>
              <a:rPr lang="th-TH" dirty="0" smtClean="0"/>
              <a:t>)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Oligohydramnios</a:t>
            </a:r>
            <a:r>
              <a:rPr lang="th-TH" dirty="0" smtClean="0"/>
              <a:t> อาจทำให้ทารกในครรภ์เจริญเติบโตช้า</a:t>
            </a:r>
            <a:endParaRPr lang="th-TH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1072</TotalTime>
  <Words>1614</Words>
  <Application>Microsoft Office PowerPoint</Application>
  <PresentationFormat>นำเสนอทางหน้าจอ (4:3)</PresentationFormat>
  <Paragraphs>289</Paragraphs>
  <Slides>33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33</vt:i4>
      </vt:variant>
    </vt:vector>
  </HeadingPairs>
  <TitlesOfParts>
    <vt:vector size="34" baseType="lpstr">
      <vt:lpstr>ชุดรูปแบบของ Office</vt:lpstr>
      <vt:lpstr>“การพยาบาลหญิงตั้งครรภ์ที่มีภาวะถุงน้ำคร่ำแตกก่อนการเจ็บครรภ์คลอดก่อนอายุครรภ์ 37 สัปดาห์”</vt:lpstr>
      <vt:lpstr>หลักการและเหตุผล </vt:lpstr>
      <vt:lpstr>อุบัติการ</vt:lpstr>
      <vt:lpstr>“Premature Rupture of Membranes”</vt:lpstr>
      <vt:lpstr>พยาธิสภาพ </vt:lpstr>
      <vt:lpstr>อาการและอาการแสดง</vt:lpstr>
      <vt:lpstr>สาเหตุ </vt:lpstr>
      <vt:lpstr>การวินิจฉัย </vt:lpstr>
      <vt:lpstr>ผลต่อมารดาและทารก </vt:lpstr>
      <vt:lpstr>การรักษา 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แผนการรักษาพยาบาล </vt:lpstr>
      <vt:lpstr>1. เสี่ยงต่อการติดเชื้อในโพรงมดลูกเนื่องจากถุงน้ำคร่ำแตกเป็นระยะเวลานาน</vt:lpstr>
      <vt:lpstr>ภาพนิ่ง 18</vt:lpstr>
      <vt:lpstr>ภาพนิ่ง 19</vt:lpstr>
      <vt:lpstr> 2. ทารกในครรภ์เสี่ยงต่อภาวะพร่องออกซิเจนเนื่องจากสายสะดืออาจถูกกดจากน้ำคร่ำ </vt:lpstr>
      <vt:lpstr>ภาพนิ่ง 21</vt:lpstr>
      <vt:lpstr>ภาพนิ่ง 22</vt:lpstr>
      <vt:lpstr> 3. เสี่ยงต่อการเกิดภาวะสายสะดือย้อยเนื่องจากมีน้ำเดินก่อนการเจ็บครรภ์และส่วนนำยังไม่เข้าสู่ช่องเชิงกราน </vt:lpstr>
      <vt:lpstr>ภาพนิ่ง 24</vt:lpstr>
      <vt:lpstr>ภาพนิ่ง 25</vt:lpstr>
      <vt:lpstr> 4. มีโอกาสคลอดก่อนกำหนดเนื่องจากมีน้ำเดิน </vt:lpstr>
      <vt:lpstr>ภาพนิ่ง 27</vt:lpstr>
      <vt:lpstr>5. หญิงตั้งครรภ์มีความวิตกกังวลเกี่ยวกับความปลอดภัยของทารกในครรภ์เนื่องจากมีภาวะถุงน้ำคร่ำแตกก่อนอายุครรภ์ครบกำหนด </vt:lpstr>
      <vt:lpstr>ภาพนิ่ง 29</vt:lpstr>
      <vt:lpstr>การวางแผนการจำหน่ายมารดาและทารกโดยใช้หลัก  M-E-T-H-O-D </vt:lpstr>
      <vt:lpstr>ภาพนิ่ง 31</vt:lpstr>
      <vt:lpstr>สรุปกรณีศึกษา  </vt:lpstr>
      <vt:lpstr>วิจารณ์กรณีศึกษา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การพยาบาลหญิงตั้งครรภ์ที่มีภาวะถุงน้ำคร่ำแตกก่อนการเจ็บครรภ์คลอดก่อนอายุครรภ์ ๓๗ สัปดาห์</dc:title>
  <dc:creator>lr4</dc:creator>
  <cp:lastModifiedBy>lr4</cp:lastModifiedBy>
  <cp:revision>129</cp:revision>
  <dcterms:created xsi:type="dcterms:W3CDTF">2015-04-05T12:48:01Z</dcterms:created>
  <dcterms:modified xsi:type="dcterms:W3CDTF">2015-04-12T11:44:17Z</dcterms:modified>
</cp:coreProperties>
</file>