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41" r:id="rId3"/>
    <p:sldId id="342" r:id="rId4"/>
    <p:sldId id="343" r:id="rId5"/>
    <p:sldId id="257" r:id="rId6"/>
    <p:sldId id="328" r:id="rId7"/>
    <p:sldId id="346" r:id="rId8"/>
    <p:sldId id="258" r:id="rId9"/>
    <p:sldId id="344" r:id="rId10"/>
    <p:sldId id="345" r:id="rId11"/>
    <p:sldId id="265" r:id="rId12"/>
    <p:sldId id="275" r:id="rId13"/>
    <p:sldId id="276" r:id="rId14"/>
    <p:sldId id="260" r:id="rId15"/>
    <p:sldId id="261" r:id="rId16"/>
    <p:sldId id="262" r:id="rId17"/>
    <p:sldId id="279" r:id="rId18"/>
    <p:sldId id="280" r:id="rId19"/>
    <p:sldId id="286" r:id="rId20"/>
    <p:sldId id="283" r:id="rId21"/>
    <p:sldId id="284" r:id="rId22"/>
    <p:sldId id="285" r:id="rId23"/>
    <p:sldId id="339" r:id="rId24"/>
    <p:sldId id="340" r:id="rId25"/>
    <p:sldId id="347" r:id="rId26"/>
    <p:sldId id="337" r:id="rId27"/>
    <p:sldId id="338" r:id="rId28"/>
    <p:sldId id="333" r:id="rId29"/>
    <p:sldId id="334" r:id="rId30"/>
    <p:sldId id="335" r:id="rId31"/>
    <p:sldId id="331" r:id="rId32"/>
    <p:sldId id="332" r:id="rId33"/>
    <p:sldId id="361" r:id="rId34"/>
    <p:sldId id="362" r:id="rId35"/>
    <p:sldId id="363" r:id="rId36"/>
    <p:sldId id="364" r:id="rId37"/>
    <p:sldId id="365" r:id="rId38"/>
    <p:sldId id="366" r:id="rId39"/>
    <p:sldId id="292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59" r:id="rId52"/>
    <p:sldId id="360" r:id="rId53"/>
    <p:sldId id="367" r:id="rId54"/>
    <p:sldId id="368" r:id="rId55"/>
    <p:sldId id="336" r:id="rId56"/>
    <p:sldId id="325" r:id="rId57"/>
    <p:sldId id="324" r:id="rId5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ลักษณะชุดรูปแบบ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5763" autoAdjust="0"/>
  </p:normalViewPr>
  <p:slideViewPr>
    <p:cSldViewPr>
      <p:cViewPr varScale="1">
        <p:scale>
          <a:sx n="70" d="100"/>
          <a:sy n="70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E55382-BCF6-4B34-8207-38A41BC29BA2}" type="datetimeFigureOut">
              <a:rPr lang="th-TH" smtClean="0"/>
              <a:pPr/>
              <a:t>28/04/58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E5BB54-4E07-40F1-8124-73973AE89EE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056784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400" dirty="0" smtClean="0"/>
              <a:t>การ</a:t>
            </a:r>
            <a:r>
              <a:rPr lang="th-TH" sz="5400" dirty="0"/>
              <a:t>พยาบาลหญิง</a:t>
            </a:r>
            <a:r>
              <a:rPr lang="th-TH" sz="5400" dirty="0" smtClean="0"/>
              <a:t>ตั้งครรภ์</a:t>
            </a:r>
            <a:br>
              <a:rPr lang="th-TH" sz="5400" dirty="0" smtClean="0"/>
            </a:br>
            <a:r>
              <a:rPr lang="th-TH" sz="5400" dirty="0" smtClean="0"/>
              <a:t>ที่</a:t>
            </a:r>
            <a:r>
              <a:rPr lang="th-TH" sz="5400" dirty="0"/>
              <a:t>มีความดันโลหิตสูงในระยะตั้งครรภ์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7160840" cy="1800200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                                                                            </a:t>
            </a:r>
            <a:r>
              <a:rPr lang="th-TH" sz="2400" dirty="0" smtClean="0">
                <a:solidFill>
                  <a:srgbClr val="FFFF00"/>
                </a:solidFill>
                <a:cs typeface="+mj-cs"/>
              </a:rPr>
              <a:t>นางสาวมา</a:t>
            </a:r>
            <a:r>
              <a:rPr lang="th-TH" sz="2400" dirty="0" err="1" smtClean="0">
                <a:solidFill>
                  <a:srgbClr val="FFFF00"/>
                </a:solidFill>
                <a:cs typeface="+mj-cs"/>
              </a:rPr>
              <a:t>รียัม</a:t>
            </a:r>
            <a:r>
              <a:rPr lang="th-TH" sz="2400" dirty="0" smtClean="0">
                <a:solidFill>
                  <a:srgbClr val="FFFF00"/>
                </a:solidFill>
                <a:cs typeface="+mj-cs"/>
              </a:rPr>
              <a:t>  </a:t>
            </a:r>
            <a:r>
              <a:rPr lang="th-TH" sz="2400" dirty="0" err="1" smtClean="0">
                <a:solidFill>
                  <a:srgbClr val="FFFF00"/>
                </a:solidFill>
                <a:cs typeface="+mj-cs"/>
              </a:rPr>
              <a:t>แว</a:t>
            </a:r>
            <a:r>
              <a:rPr lang="th-TH" sz="2400" dirty="0" smtClean="0">
                <a:solidFill>
                  <a:srgbClr val="FFFF00"/>
                </a:solidFill>
                <a:cs typeface="+mj-cs"/>
              </a:rPr>
              <a:t>นิ</a:t>
            </a:r>
          </a:p>
          <a:p>
            <a:pPr algn="r"/>
            <a:r>
              <a:rPr lang="th-TH" sz="2400" dirty="0" smtClean="0">
                <a:solidFill>
                  <a:srgbClr val="FFFF00"/>
                </a:solidFill>
                <a:cs typeface="+mj-cs"/>
              </a:rPr>
              <a:t> พยาบาลวิชาชีพชำนาญการ</a:t>
            </a:r>
            <a:endParaRPr lang="th-TH" sz="2400" dirty="0">
              <a:solidFill>
                <a:srgbClr val="FFFF00"/>
              </a:solidFill>
              <a:cs typeface="+mj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           4. Gestational hypertension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หมายถึง ความดันโลหิตสูง (มักจะไม่รุนแรง) โดยไม่มีโปรตีนในปัสสาวะ ที่เกิดขึ้นใหม่หลัง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20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สัปดาห์ของการตั้งครรภ์ โดยความดันโลหิตก่อนการตั้งครรภ์ปกติและกลับมาปกติในช่วงหลังคลอด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กลุ่มนี้ประกอบด้วย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กลุ่มย่อยคือ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       4.1 Transient hypertension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ของการตั้งครรภ์ ถ้าหายไปใน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12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สัปดาห์หลังคลอด จะจำแนกย้อนหลังเป็น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transient hypertension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ของการตั้งครรภ์ กลุ่มนี้มีผลเสียต่อการตั้งครรภ์ไม่มากนัก แต่มีโอกาสเป็นซ้ำในครรภ์ต่อมา จะเกิด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essential hypertension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ในอนาคตสูงขึ้นชัดเจน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       4.2 Chronic hypertension masked by early pregnancy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ถ้ายังคงมีอยู่นานเกิน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12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สัปดาห์หลังคลอดจะวินิจฉัยเป็น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chronic hypertension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ที่ถูกบดบังด้วยการตั้งครรภ์ระยะแรก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       4.3 Early phase of preeclampsia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กลุ่มนี้จะกลายเป็น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preeclampsia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ในที่สุด ส่วนใหญ่กรณีนี้จะเกิดความดันโลหิตสูงก่อน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30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สัปดาห์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มุมมน 2"/>
          <p:cNvSpPr/>
          <p:nvPr/>
        </p:nvSpPr>
        <p:spPr>
          <a:xfrm>
            <a:off x="1331640" y="548680"/>
            <a:ext cx="5868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-3311525"/>
            <a:ext cx="8352928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th-TH" sz="1600" dirty="0">
              <a:solidFill>
                <a:srgbClr val="222222"/>
              </a:solidFill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lang="th-TH" sz="1600" dirty="0">
                <a:solidFill>
                  <a:srgbClr val="222222"/>
                </a:solidFill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</a:t>
            </a:r>
            <a:r>
              <a:rPr lang="th-TH" sz="1600" dirty="0" smtClean="0">
                <a:solidFill>
                  <a:srgbClr val="222222"/>
                </a:solidFill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                       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+mj-cs"/>
              </a:rPr>
              <a:t> มีปัจจัยเสี่ยงที่ทำให้หญิงตั้งครรภ์มีภาวะความดันโลหิตสูง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+mj-cs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th-TH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lang="th-TH" dirty="0"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๑.จำนวนครั้งของการตั้งครรภ์ โดยมักพบในครรภ์แรก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๒.จำนวนครั้งของการตั้งครรภ์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มักพบในครรภ์แรกที่อายุน้อยกว่า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๑๗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ปี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และหญิงตั้งครรภ์เคยผ่านการคลอดมา แล้วหลายครั้งที่อายุมากกว่า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๓๕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ปี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๓.บุคคลในครอบครัวที่มีภาวะความดันโลหิตสูงในระยะตั้งครรภ์มาก่อน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 </a:t>
            </a:r>
            <a:endParaRPr kumimoji="0" lang="th-TH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มีโอกาสเป็น ความดันโลหิตสูงในระยะตั้งครรภ์ได้อีก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๔.เป็นโรคเบาหวานหรือเป็นโรคไต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 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จะมีภาวะความดันโลหิตสูงร่วมด้วยเสมอ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๕.ครรภ์แฝด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 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Multifetal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pregnancy)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๖.ครรภ์ไข่ปลาอุก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 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Hydatidiform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 mole)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๗.ทารกบวมน้ำ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  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Hyprops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fetalis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     ๘.หญิงตั้งครรภ์ที่มีการติดเชื้อในระบบทางเดินปัสสาวะ</a:t>
            </a:r>
            <a:endParaRPr kumimoji="0" lang="th-TH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979712" y="548680"/>
            <a:ext cx="33843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5585048" cy="1143000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ผลต่อมารดา</a:t>
            </a:r>
            <a:r>
              <a:rPr lang="en-US" sz="4000" b="1" dirty="0" smtClean="0"/>
              <a:t> </a:t>
            </a:r>
            <a:r>
              <a:rPr lang="en-US" b="1" dirty="0" smtClean="0"/>
              <a:t> 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429200"/>
          </a:xfrm>
        </p:spPr>
        <p:txBody>
          <a:bodyPr>
            <a:noAutofit/>
          </a:bodyPr>
          <a:lstStyle/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๑.๑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อันตรายจากภาวะชัก อาจทำให้หญิงตั้งครรภ์เสียชีวิต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 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๑.๒.ภาวะหัวใจทำงานล้มเหลว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(congestive heart failure)</a:t>
            </a: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 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๑.๓เสียเลือด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และช็อค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จากรกลอกตัวก่อนกำหนด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ตับแตกและตกเลือดหลังคลอด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๑.๔เกิดภาวะ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HELLP  syndrome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และภาวะ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DIC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มักพบในหญิงตั้งครรภ์โดย    เป็น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severe-pre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และมักเกิดก่อนอายุครรภ์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๓๖สัปดาห์ ซึ่งถ้าเกล็ดเลือดลดลงน้อยกว่า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๑๐๐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๐๐๐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L,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prothrombin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time (PT)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มากกว่า ๑๖ วินาที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partial 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thromboplastin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time (PTT)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มากกว่า๓๘ วินาที และ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fibrinogen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น้อยกว่า๒๘๕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mg/dl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จะเสี่ยงต่อการเกิดภาวะรกลอกตัวก่อนกำหนด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และภาวะ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DIC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ได้มากยิ่งขึ้น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๑.๕ภาวะไตวายเฉียบพลัน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(Acute  renal  failure) </a:t>
            </a:r>
          </a:p>
          <a:p>
            <a:pPr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 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๑.๖การกลับเป็นความดันโลหิตซ้ำอีกในการตั้งครรภ์ครั้งต่อไป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051720" y="332656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                 ผลต่อทารก</a:t>
            </a:r>
            <a:r>
              <a:rPr lang="en-US" b="1" dirty="0" smtClean="0"/>
              <a:t>  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๒.๑ รกเสื่อม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(placental  insufficiency) 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๒.๒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คลอดก่อนกำหนด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๒.๓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รกลอกตัวก่อนกำหนด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๒.๔ ทารกเจริญเติบโตช้าในครรภ์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๒.๕ ทารกที่คลอดมาอาจมีภาวะแทรกซ้อน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ได้แก่ ขาดออกซิเจนเรื้อรังภาวะแทรกซ้อน จากการคลอดก่อนกำหนดหรือถ้าทารกที่ได้รับแมกนีเซียม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ซัลเฟต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ในระยะคลอดมากเกิน อาจเกิดภาวะ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hypermagnesenia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กล่าว คือทารกจะมีอาการกล้ามเนื้ออ่อนล้า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ไม่หายใจ เป็นผลทำให้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apgar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score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ต่ำ แต่จากการศึกษาพบว่าภายใน๓๖-๔๘ ชั่วโมงหลังคลอด ทารกจะสามารถขับแมกนีเซียม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ซัลเฟ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ตออกทางไตได้ และกลับสู่สภาวะปกติได้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115616" y="692696"/>
            <a:ext cx="691276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681914" cy="1714512"/>
          </a:xfrm>
        </p:spPr>
        <p:txBody>
          <a:bodyPr>
            <a:normAutofit fontScale="90000"/>
          </a:bodyPr>
          <a:lstStyle/>
          <a:p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       ความดันโลหิตสูงขณะตั้งครรภ์</a:t>
            </a:r>
            <a:br>
              <a:rPr lang="th-TH" sz="4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4800" b="1" dirty="0" smtClean="0">
                <a:latin typeface="TH SarabunIT๙" pitchFamily="34" charset="-34"/>
                <a:cs typeface="TH SarabunIT๙" pitchFamily="34" charset="-34"/>
              </a:rPr>
              <a:t>Pregnancy Induced Hypertension :PIH</a:t>
            </a:r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en-US" sz="48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4800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1600200"/>
            <a:ext cx="7488832" cy="4525963"/>
          </a:xfrm>
        </p:spPr>
        <p:txBody>
          <a:bodyPr/>
          <a:lstStyle/>
          <a:p>
            <a:pPr>
              <a:buNone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แบ่งออกเป็น๒ชนิด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899592" y="4293096"/>
            <a:ext cx="34563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051720" y="692696"/>
            <a:ext cx="3816424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7467600" cy="11430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๑. </a:t>
            </a:r>
            <a:r>
              <a:rPr lang="en-US" sz="4000" b="1" dirty="0" smtClean="0">
                <a:latin typeface="TH SarabunIT๙" pitchFamily="34" charset="-34"/>
                <a:cs typeface="TH SarabunIT๙" pitchFamily="34" charset="-34"/>
              </a:rPr>
              <a:t>pre-</a:t>
            </a:r>
            <a:r>
              <a:rPr lang="en-US" sz="4000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3600" dirty="0" smtClean="0"/>
              <a:t> 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556792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หมายถึง ภาวะความดันโลหิตสูงซึ่งเกิดขึ้นในระยะตั้งครรภ์หลัง๒๐สัปดาห์ ร่วมกับการตรวจโปรตีนในปัสสาวะหรืออาการบวมกดบุ๋ม น้ำหนักตัวเพิ่มมากกว่า๒กิโลกรัมต่อสัปดาห์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        pre-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แบ่งออกเป็น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   -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Mild pre-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  </a:t>
            </a: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   -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Severe pre-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idx="1"/>
          </p:nvPr>
        </p:nvSpPr>
        <p:spPr>
          <a:xfrm>
            <a:off x="611560" y="1268760"/>
            <a:ext cx="7467600" cy="4525962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th-TH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2394466"/>
            <a:ext cx="7200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th-TH" sz="30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</a:t>
            </a:r>
            <a:endParaRPr lang="th-TH" sz="3000" dirty="0">
              <a:latin typeface="TH SarabunIT๙" pitchFamily="34" charset="-34"/>
              <a:ea typeface="Times New Roman" pitchFamily="18" charset="0"/>
              <a:cs typeface="TH SarabunIT๙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th-TH" sz="30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     หมายถึง  หญิงตั้งครรภ์ที่มีอาการ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severe pre-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eclampsia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ร่วมกับมีอาการชักเกร็งหมดสติ ทั้งนี้การชักจะ ต้องไม่มีสาเหตุจากภาวะอื่น เช่น ลมบ้าหมู โรคทางสมอง</a:t>
            </a:r>
            <a:endParaRPr kumimoji="0" lang="th-TH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483768" y="692696"/>
            <a:ext cx="36004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th-TH" b="1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ea typeface="Times New Roman" pitchFamily="18" charset="0"/>
              <a:cs typeface="+mj-cs"/>
            </a:endParaRPr>
          </a:p>
          <a:p>
            <a:pPr lvl="0" algn="ctr"/>
            <a:r>
              <a:rPr kumimoji="0" lang="th-TH" sz="4000" b="1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๒.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Eclampsia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หลายเอกสาร 3"/>
          <p:cNvSpPr/>
          <p:nvPr/>
        </p:nvSpPr>
        <p:spPr>
          <a:xfrm>
            <a:off x="1907704" y="1556792"/>
            <a:ext cx="5544616" cy="187220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99592" y="1628800"/>
            <a:ext cx="7467600" cy="4525963"/>
          </a:xfrm>
        </p:spPr>
        <p:txBody>
          <a:bodyPr/>
          <a:lstStyle/>
          <a:p>
            <a:pPr lvl="5"/>
            <a:r>
              <a:rPr lang="th-TH" b="1" dirty="0" smtClean="0"/>
              <a:t>             </a:t>
            </a:r>
          </a:p>
          <a:p>
            <a:pPr lvl="5"/>
            <a:r>
              <a:rPr lang="th-TH" sz="3200" b="1" dirty="0" smtClean="0"/>
              <a:t>         </a:t>
            </a:r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กรณีศึกษา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55054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            หญิงไทยอายุ ๓๕ ปี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G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๓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P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๒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A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๐ อายุครรภ์ ๔๒+๑ สัปดาห์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by U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S Last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๑๕ ปี 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ANC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ที่โรงพยาบาลส่งเสริมสุขภาพตำบลเกาะจัน ๑๒ ครั้ง โรงพยาบาลมายอ ๓ ครั้ง โรงพยาบาลทุ่งยางแดง ๑ ครั้ง ไม่ครบตามเกณฑ์  ขาด</a:t>
            </a:r>
            <a:r>
              <a:rPr lang="th-TH" sz="5900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ที่ ๑ และ ๒ เนื่องจาก</a:t>
            </a:r>
          </a:p>
          <a:p>
            <a:pPr algn="thaiDist">
              <a:buNone/>
            </a:pP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     ไม่สบาย ได้รับวัคซีนป้องกันบาดทะยัก ๒ เข็ม 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Lab ANC HIV=negative VDRL= negative HCT=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๓๓.๔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en-US" sz="5900" dirty="0" err="1" smtClean="0">
                <a:latin typeface="TH SarabunIT๙" pitchFamily="34" charset="-34"/>
                <a:cs typeface="TH SarabunIT๙" pitchFamily="34" charset="-34"/>
              </a:rPr>
              <a:t>HBsAg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=negative Blood group=B </a:t>
            </a:r>
            <a:r>
              <a:rPr lang="en-US" sz="5900" dirty="0" err="1" smtClean="0">
                <a:latin typeface="TH SarabunIT๙" pitchFamily="34" charset="-34"/>
                <a:cs typeface="TH SarabunIT๙" pitchFamily="34" charset="-34"/>
              </a:rPr>
              <a:t>Rh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=positive  Albumin=negative Sugar=negative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 วันที่เจาะเลือดวันที่ ๑๖ พฤษภาคม ๒๕๕๖ ผู้ป่วยมาโรงพยาบาลด้วยอาการเจ็บครรภ์เวลา ๕.๐๐ น.วันที่ ๓ มกราคม พ.ศ.๒๕๕๗ เจ็บครรภ์ถี่ เด็กดิ้นดี ไม่มีอาการร่วม ตรวจระดับหน้าท้องก่อนคลอด ๓/๔ เหนือระดับสะดือ เด็กท่า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 OL FHS=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๑๓๖ครั้งต่อนาที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 Interval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 ๒´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Duration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๕๐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" PV CX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๕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 cm station-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๒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 Effacement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๕๐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%  MI V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S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แรกรับ อุณหภูมิร่างกาย ๓๖.๕ องศาเซลเซียส ชีพจร ๗๒ครั้งต่อนาที การหายใจ ๒๐ครั้งต่อนาที สม่ำเสมอ ความดันโลหิต๑๖๒/๑๐๖มิลลิเมตรปรอท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HCT stat=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๓๙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% Albumin=negative Sugar=Negative</a:t>
            </a: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259632" y="476672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           </a:t>
            </a:r>
            <a:br>
              <a:rPr lang="th-TH" b="1" dirty="0" smtClean="0"/>
            </a:br>
            <a:r>
              <a:rPr lang="th-TH" b="1" dirty="0" smtClean="0"/>
              <a:t>        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ประวัติการฝากครรภ์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844824"/>
            <a:ext cx="8820472" cy="4525963"/>
          </a:xfrm>
        </p:spPr>
        <p:txBody>
          <a:bodyPr/>
          <a:lstStyle/>
          <a:p>
            <a:pPr algn="thaiDist"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ANC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ที่โรงพยาบาลส่งเสริมสุขภาพตำบลเกาะจัน ๑๒ ครั้ง โรงพยาบาลมายอ ๓ ครั้ง โรงพยาบาลทุ่งยางแดง ๑ ครั้ง ไม่ครบตามเกณฑ์ ขาด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ที่ ๑ และ ๒ เนื่องจากไม่สบาย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เมื่ออายุครรภ์ 30 สัปดาห์ แพทย์ให้รับประทานยา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Aldomet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×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oral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pc ,ferrous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fumarate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200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mg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×2 oral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pc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พร้อม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DX PIH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เนื่องจากผู้ป่วย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BP=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148/94 - 158/90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mmHg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Albumin=negative sugar=negative</a:t>
            </a: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หลักการและเหตุผล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772816"/>
            <a:ext cx="8820472" cy="4525963"/>
          </a:xfrm>
        </p:spPr>
        <p:txBody>
          <a:bodyPr/>
          <a:lstStyle/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  ภาวะครรภ์เป็นพิษ คือ การมีความดันโลหิตสูง ๑๔๐/๙๐ มิลลิเมตรปรอทขึ้นไป ร่วมกับตรวจพบโปรตีนในปัสสาวะ ภาวะครรภ์เป็นพิษอาจพบในสตรีตั้งครรภ์ที่มีสุขภาพดี โดยมีปัจจัยเสี่ยง ได้แก่ ตั้งครรภ์ในขณะอายุน้อยกว่า 17 ปี หรือมากกว่า ๓๕ ปี เป็นการตั้งครรภ์ครั้งแรก มีน้ำหนักตัวเกินเกณฑ์มาตรฐาน ตั้งครรภ์แฝด เคยมีประวัติครรภ์เป็นพิษหรือโรคหลอดเลือดหัวใจในครอบครัว มีภาวะเลือดแข็งตัวง่าย และมีโรคประจำตัว เช่น ความดันโลหิตสูง ไต เบาหวาน โรคแพ้ภูมิตนเอง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87824" y="548680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                  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ประวัติการคลอด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332037"/>
            <a:ext cx="8075240" cy="4525963"/>
          </a:xfrm>
        </p:spPr>
        <p:txBody>
          <a:bodyPr/>
          <a:lstStyle/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ครรภ์ที่๑ คลอดปกติที่บ้าน เมื่อปีพ.ศ. ๒๕๓๘เพศชาย ปัจจุบันบุตรสุขภาพแข็งแรง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ครรภ์ที่๒ คลอดปกติที่บ้าน เมื่อปีพ.ศ.๒๕๔๒ เพศหญิง ปัจจุบันบุตรสุขภาพแข็งแรง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051720" y="404664"/>
            <a:ext cx="51125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               </a:t>
            </a:r>
            <a:br>
              <a:rPr lang="th-TH" b="1" dirty="0" smtClean="0"/>
            </a:br>
            <a:r>
              <a:rPr lang="th-TH" b="1" dirty="0" smtClean="0"/>
              <a:t>                   ประวัติการเจ็บป่วยในอดีต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844824"/>
            <a:ext cx="8676456" cy="4525963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ร่างกายแข็งแรงดี ไม่เคยเจ็บป่วยร้ายแรง ไม่มีโรคประจำตัวใดๆ 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ไม่เคยผ่าตัด หรือได้รับอุบัติเหตุ ปฏิเสธการป่วยโรคทางเพศสัมพันธ์ของสามี และปฏิเสธการป่วยเป็นวัณโรค โรคตับ โรคเบาหวาน โรคความดันโลหิตสูง โรคเลือด โรคหัวใจและครรภ์แฝดของบุคคลในครอบครัว เคยเจ็บป่วยเล็กน้อย เช่น เป็นหวัด ปวดศีรษะ รับยาที่โรงพยาบาลส่งเสริมสุขภาพตำบลเกาะจัน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052736"/>
            <a:ext cx="8352928" cy="4525963"/>
          </a:xfrm>
        </p:spPr>
        <p:txBody>
          <a:bodyPr/>
          <a:lstStyle/>
          <a:p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ประวัติการคุมกำเนิด</a:t>
            </a: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คุมกำเนิดโดยการฉีดยาคุมกำเนิด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DMPA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๒ ปี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ประวัติการแพ้ยา สารอาหาร และสิ่งเสพติด</a:t>
            </a: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ปฏิเสธการแพ้ยาและสารอาหารต่างๆ  ปฏิเสธแอลกอฮอล์และสิ่งเสพติดอื่นๆ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ประวัติครอบครัว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ทุกคนในครอบครัวสุขภาพแข็งแรงดี ปฏิเสธโรคติดต่อทางพันธุกรรมทุกชนิด ปฏิเสธครรภ์แฝด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28625" y="285729"/>
          <a:ext cx="8358188" cy="579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3"/>
                <a:gridCol w="2215718"/>
                <a:gridCol w="2427752"/>
                <a:gridCol w="1643045"/>
              </a:tblGrid>
              <a:tr h="944902">
                <a:tc>
                  <a:txBody>
                    <a:bodyPr/>
                    <a:lstStyle/>
                    <a:p>
                      <a:pPr algn="ctr"/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ความผิดปกติที่พบ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Mild pre-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eclamsia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Severe </a:t>
                      </a:r>
                      <a:endParaRPr kumimoji="0" lang="th-TH" sz="24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pre-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eclampsia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เปรียบเทียบ</a:t>
                      </a:r>
                      <a:r>
                        <a:rPr lang="en-US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case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ความดันโลหิต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โปรตีนในปัสสาวะ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อาการปวดศีรษะ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           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การเห็นภาพผิดปกติ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ปวดท้องด้านบนหรือปวดบริเวณ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ชายโครงขวา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*Reflex          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 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140/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mmHg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หรือมากกว่า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Trace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ถึง๑+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kern="1200" dirty="0" err="1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Hyperrefexia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๓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+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แต่ไม่ 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 ankle </a:t>
                      </a:r>
                      <a:r>
                        <a:rPr kumimoji="0" lang="en-US" sz="2400" kern="1200" dirty="0" err="1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clonus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-160/๑๑๐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mmHg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หรือมากกว่า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-ตั้งแต่ ๒+ ขึ้นไป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-เห็นภาพเบลอ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,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เห็นภาพซ้อน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kern="1200" dirty="0" err="1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Hyperreflexia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๓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+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ขึ้นไปและมี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Ankle </a:t>
                      </a:r>
                      <a:r>
                        <a:rPr kumimoji="0" lang="en-US" sz="2400" kern="1200" dirty="0" err="1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clonus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-๑๖๒/๑๐๖มิลลิเมตรปรอท</a:t>
                      </a:r>
                    </a:p>
                    <a:p>
                      <a:r>
                        <a:rPr lang="en-US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-negative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en-US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en-US" sz="24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๒+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42968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143140"/>
                <a:gridCol w="2286016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ความผิดปกติที่พบ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Mild pre-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eclampsia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Severe </a:t>
                      </a:r>
                      <a:endParaRPr kumimoji="0" lang="th-TH" sz="24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pre-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eclampsia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เปรียบเทียบ</a:t>
                      </a:r>
                      <a:r>
                        <a:rPr lang="en-US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case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5177832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ปัสสาวะออกน้อย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อาการชัก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*Serum uric acid    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*Blood urea nitrogen     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เกร็ดเลือดต่ำ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             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อาการตัวและตาเหลือง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 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   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เอ็นไซม์ในตับ                         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ทารกในครรภ์เจริญเติบโตช้า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*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ภาวะน้ำท่วมปอด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 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≥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๕.๕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ml 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๙-๑๐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ml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              </a:t>
                      </a:r>
                    </a:p>
                    <a:p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-เพิ่มขึ้นเล็กน้อย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lang="th-TH" sz="2400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-ออกน้อยกว่า๓๐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ml/hr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หรือ ๑๒๐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ml/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๔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hr 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(</a:t>
                      </a:r>
                      <a:r>
                        <a:rPr kumimoji="0" lang="en-US" sz="2400" kern="1200" dirty="0" err="1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Eclampsia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)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  &gt; 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๖.๐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ml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 ๑๐-๑๖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mg/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๑๐๐ 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ml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-พบ๑๐๐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,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๐๐๐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๑๕๐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,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๐๐๐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mm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-เพิ่มขึ้นมาก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 </a:t>
                      </a:r>
                    </a:p>
                    <a:p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-พบ</a:t>
                      </a:r>
                      <a:endParaRPr lang="th-TH" sz="2400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baseline="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                     </a:t>
                      </a: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-ไม่ตรวจ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-ไม่ตรวจ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-ไม่ตรวจ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-ไม่พบ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                               </a:t>
                      </a:r>
                      <a:endParaRPr kumimoji="0" lang="en-US" sz="2400" kern="1200" dirty="0" smtClean="0">
                        <a:solidFill>
                          <a:schemeClr val="bg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พยาธิสภาพ</a:t>
            </a:r>
            <a:r>
              <a:rPr lang="en-US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26876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en-US" dirty="0" smtClean="0"/>
              <a:t>         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การหดเกร็งของหลอดเลือด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(vasospasm)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เป็นพยาธิสภาพประการแรกที่เกิดขึ้นในภาวะความดันโลหิตสูงในหญิงตั้งครรภ์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จากการหดเกร็งของเลือดจะมีผลทำให้แรงต้านการไหลเวียนของโลหิตมีมากขึ้น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นอกจากนี้ยังพบว่า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angiotensin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II 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ที่กระตุ้นให้เส้นเลือดหดรัดตัวยังทำให้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endothelial  cell 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มีการหดรัดตัวมากขึ้น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จึงทำให้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endothelial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ถูกทำลายจนกระทั่งเกร็ดเลือด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fibrinogen 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ถูกทำลายจนลดน้อยลง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พลาสมารั่วออกนอกเส้นเลือดมากขึ้น นอกจากนี้การหดเกร็งของหลอดเลือด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ยังมีผลให้เซลล์บริเวณรอบๆ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เส้นเลือดที่หดรัดตัวขาดออกซิเจนจนเกิดภาวะเลือดออกและเกิดเนื้อตาย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พยาธิสภาพที่เกิดขึ้น พบว่าเกิดขึ้นเกือบทุกระบบของร่างกาย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(multisystem disease)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สามารถจำแนกพยาธิสภาพที่เกิดขึ้นกับแต่ละระบบดังนี้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785786" y="428604"/>
          <a:ext cx="785818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2571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ระบบ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เปรียบเทียบ</a:t>
                      </a:r>
                      <a:r>
                        <a:rPr lang="en-US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case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thaiDist">
                        <a:buNone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1.ระบบประสาท</a:t>
                      </a:r>
                      <a:r>
                        <a:rPr lang="th-TH" sz="20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342900" indent="-342900" algn="thaiDist">
                        <a:buNone/>
                      </a:pPr>
                      <a:r>
                        <a:rPr lang="th-TH" sz="20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มีอาการปวดศีรษะ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เห็นภาพเบลอ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เห็นภาพซ้อน</a:t>
                      </a:r>
                      <a:endParaRPr lang="en-US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342900" indent="-342900" algn="thaiDist">
                        <a:buNone/>
                      </a:pP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มีการกระตุกสั่นของกล้ามเนื้อ</a:t>
                      </a:r>
                      <a:endParaRPr lang="th-TH" sz="20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ไม่พบ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๒. ระบบหัวใจและหลอดเลือด</a:t>
                      </a:r>
                      <a:r>
                        <a:rPr lang="en-US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การมีภาวะเส้นเลือดบีบรัดตัวและเกิดภาวะความดันโลหิตสูงที่เกิดขึ้นนี้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ส่งผลให้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preload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ลดลงและ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en-US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afterload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เพิ่มขึ้นจึงทำให้เกิดเส้นเลือดหดรัดตัวทั่วร่างกาย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kumimoji="0" lang="th-TH" sz="20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-ชีพจร ๗๒ครั้งต่อนาที </a:t>
                      </a:r>
                    </a:p>
                    <a:p>
                      <a:pPr algn="thaiDist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-ความดันโลหิต๑๖๒/๑๐๖มิลลิเมตรปรอท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๓. ระบบโลหิตวิทยา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ภาวะ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HELLP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จะมีอาการคล้ายผู้ป่วยตับอักเสบ ได้แก่ความรู้สึกไม่สบาย เหนื่อย เพลียคลื่นไส้และอาเจียน ปวดชายโครงขวา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เป็นอาการที่พบได้บ่อย นอกจากนี้ยังมีอาการบวม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เหลือง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ปัสสาวะเป็นเลือด ปวดหลังหรือปวดไหล่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-ไม่มีอาการปวดจุกแน่นใต้ลิ้นปี่ </a:t>
                      </a: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-ไม่มีอาการคลื่นไส้อาเจียน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๔. ระบบการทำงานของปอด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ทำให้เกิดภาวะปอดบวม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ซึ่งเป็นผลมาจากการลดลงของ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plasma </a:t>
                      </a:r>
                      <a:r>
                        <a:rPr lang="en-US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oncotic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pressure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และการเพิ่ม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permeability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ในเส้นเลือดชั้น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endothelial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จึงทำให้มีน้ำเข้าสู่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pulmonary interstitial  space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ได้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-ไม่มีอาการบวม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07246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3071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ระบบ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เปรียบเทียบ</a:t>
                      </a:r>
                      <a:r>
                        <a:rPr lang="en-US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case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๕. ระบบปัสสาวะ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>
                        <a:buNone/>
                      </a:pP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พบว่ามีการทำลายชั้น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endothelial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ของเส้นเลือดในไต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ซึ่งมีผลทำให้เซลล์ของ </a:t>
                      </a:r>
                      <a:r>
                        <a:rPr lang="en-US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glomerular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cells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และ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capillary  loops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ขยายและหดรัดจากภาวะเส้นเลือดหดรัดตัวจะทำให้เกิดการกำซาบและการไหลผ่านของหลอดในไตลดลง จึงทำให้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creatinine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และ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uric  acid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เพิ่มขึ้น พบโปรตีนในปัสสาวะ โดยมักจะพบในระยะท้ายๆของการเป็น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Albumin = negative Sugar = Negative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๖. ระบบการทำงานของตับ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จากการถูกทำลายของ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endothelial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มักพบว่ามีการเกิดรอยโรคในตับ  ได้แก่  มีเลือดออกและเกิดการตายของเนื้อเยื่อในตับ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การมีเลือดออกจากรอยโรคมักเกิดบริเวณแคปซูลของตับ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หรือถ้ารุนแรงก็อาจเกิดภาวะแคปซูลแตก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capsule  rupture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-ไม่มีอาการปวดจุกแน่นใต้ลิ้นปี่ </a:t>
                      </a: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-ไม่มีอาการคลื่นไส้อาเจียน</a:t>
                      </a:r>
                    </a:p>
                    <a:p>
                      <a:pPr algn="thaiDist"/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๗. การเปลี่ยนแปลงของกล้ามเนื้อมดลูกและรก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จากการถูกทำลายของ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endothelial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มีผลทำให้เส้นเลือดในแนวเฉียงของมดลูก 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(spiral  arteries) 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มีการเปลี่ยนแปลง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โดยพบว่าเส้นเลือดแคบลงและเหยียดออกจาก</a:t>
                      </a:r>
                      <a:r>
                        <a:rPr lang="en-US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intervillous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space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ซึ่งเป็นส่วนที่รกสัมผัสกับกล้ามเนื้อ จึงมีผลทำให้มีเส้นเลือดไปเลี้ยงบริเวณรกน้อยกว่าปกติ การที่เส้นเลือดไปเลี้ยงรกน้อยกว่าปกติ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มีผลต่อทารกทำให้ทารกได้รับเลือดจากแม่น้อยลง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ทำให้ทารกในครรภ์มีขนาดเล็กกว่าปกติ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 (IUGR)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คลอดปกติทารกเพศชาย น้ำหนัก๒๗๖๐กรัม แรกคลอดทารกร้องทันที เด็กแดงดี การเคลื่อนไหวของกล้ามเนื้อปกติ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APGAR SCORE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นาทีที่๑ เท่ากับ๙คะแนนหักสีผิว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thaiDist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นาทีที่๕ เท่ากับ๑๐คะแนน นาที่ที่๑๐เท่ากับ๑๐คะแนน 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619672" y="548680"/>
            <a:ext cx="57864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H SarabunIT๙" pitchFamily="34" charset="-34"/>
                <a:cs typeface="TH SarabunIT๙" pitchFamily="34" charset="-34"/>
              </a:rPr>
              <a:t>            Progress of </a:t>
            </a:r>
            <a:r>
              <a:rPr lang="en-US" sz="4000" b="1" dirty="0" err="1" smtClean="0">
                <a:latin typeface="TH SarabunIT๙" pitchFamily="34" charset="-34"/>
                <a:cs typeface="TH SarabunIT๙" pitchFamily="34" charset="-34"/>
              </a:rPr>
              <a:t>labour</a:t>
            </a:r>
            <a:r>
              <a:rPr lang="en-US" sz="4000" b="1" dirty="0" smtClean="0">
                <a:latin typeface="TH SarabunIT๙" pitchFamily="34" charset="-34"/>
                <a:cs typeface="TH SarabunIT๙" pitchFamily="34" charset="-34"/>
              </a:rPr>
              <a:t>  Examination</a:t>
            </a:r>
            <a:endParaRPr lang="th-TH" sz="4000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79512" y="2204864"/>
          <a:ext cx="861539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756"/>
                <a:gridCol w="671442"/>
                <a:gridCol w="785818"/>
                <a:gridCol w="571504"/>
                <a:gridCol w="642942"/>
                <a:gridCol w="642942"/>
                <a:gridCol w="857256"/>
                <a:gridCol w="542900"/>
                <a:gridCol w="714380"/>
                <a:gridCol w="714380"/>
                <a:gridCol w="928694"/>
                <a:gridCol w="71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Date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Time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BP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Posi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FHS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Dilata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Sta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Efface</a:t>
                      </a: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ment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Mem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brane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๐๘.๓๐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๑๖๒/๑๐๖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๗๒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๑๓๖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</a:t>
                      </a:r>
                      <a:r>
                        <a:rPr lang="th-TH" sz="2000" b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en-US" sz="200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cm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-๒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๐๘.๔๕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๑๔๔/๙๕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๗๐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๑๓๔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๐๙.๑๐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๑๔๘/๙๐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๑๔๔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-๑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๒´๕๐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๕๕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๐๙.๑๘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</a:t>
                      </a: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-๑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๕๐</a:t>
                      </a: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%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ARM clear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๐๙.๒๐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๑๕๙/๙๕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๘๐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๑๓๒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๙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-๑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๗๕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๒´๒๐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๕๕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571472" y="785794"/>
          <a:ext cx="8115328" cy="510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73096"/>
                <a:gridCol w="622300"/>
                <a:gridCol w="622300"/>
                <a:gridCol w="622300"/>
                <a:gridCol w="622300"/>
                <a:gridCol w="738190"/>
                <a:gridCol w="506410"/>
                <a:gridCol w="850912"/>
                <a:gridCol w="785818"/>
                <a:gridCol w="714380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Date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Time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BP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Posi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FHS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Dilata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Sta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tion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Efface</a:t>
                      </a: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ment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Mem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brane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๐๙.๓๒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๑๕๒/๙๕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๙๒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๑๔๒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๑๐๐</a:t>
                      </a: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%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            </a:t>
                      </a:r>
                      <a:r>
                        <a:rPr lang="th-TH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๒´๓๕</a:t>
                      </a: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55"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๐๙.๔๐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๑๔๐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            </a:t>
                      </a:r>
                      <a:r>
                        <a:rPr lang="th-TH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๒´๒๕</a:t>
                      </a: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50"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๐๙.๔๕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๑๖๔/๗๘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๙๐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๑๒๘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            </a:t>
                      </a:r>
                      <a:r>
                        <a:rPr lang="th-TH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๒´๓๕</a:t>
                      </a: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55"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๑๐.๐๐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๑๕๔/๗๕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๙๔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๑๓๒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           </a:t>
                      </a:r>
                      <a:r>
                        <a:rPr lang="th-TH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๒´๒๐</a:t>
                      </a: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55"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๑๐.๐๗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NL</a:t>
                      </a: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ทารกเพศชาย  ฉีด</a:t>
                      </a:r>
                      <a:r>
                        <a:rPr lang="en-US" sz="20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syntocinon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 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U IM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๑๐.๑๐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๑๗๖/๖๘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๘๔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รกคลอด</a:t>
                      </a: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๑๐.๑๕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๑๕๑/๖๕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๘๘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๑๐.๓๑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๑๓๗/๗๑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๗๘</a:t>
                      </a:r>
                      <a:endParaRPr lang="en-US" sz="200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ฉีด</a:t>
                      </a:r>
                      <a:r>
                        <a:rPr lang="en-US" sz="20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methergin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๑</a:t>
                      </a:r>
                      <a:r>
                        <a:rPr lang="en-US" sz="20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amp IM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28800"/>
            <a:ext cx="8604448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  ภาวะครรภ์เป็นพิษ เป็นภาวะแทรกซ้อนรุนแรงในระหว่างตั้งครรภ์ ซึ่งส่งผลต่อสุขภาพของมารดาและทารกในครรภ์ และอาจมีความเสี่ยงทำให้เสียชีวิตได้ ได้แก่ ชัก การทำงานของไตผิดปกติหรือไตวาย ภาวะรกลอกตัวก่อนกำหนด มีเลือดออกในระหว่างตั้งครรภ์ ภาวะเลือดออกในสมอง น้ำท่วมปอด ส่วนภาวะแทรกซ้อนที่อาจเกิดกับทารก ได้แก่ ทารกเจริญเติบโตช้าในครรภ์ ทารกแรกคลอดน้ำหนักตัวน้อย ทารกคลอดก่อนกำหนด และทารกเสียชีวิตในครรภ์ ปัจจุบันมีการตรวจคัดกรองประเมินความเสี่ยงต่อภาวะครรภ์เป็นพิษซึ่งช่วยให้แพทย์สามารถพยากรณ์โรค และดูแลรักษาได้ตั้งแต่เริ่มเกิดภาวะนี้ ส่งผลต่อการรักษาที่มีประสิทธิภาพและลดภาวะแทรกซ้อนที่จะเกิดต่อทั้งมารดา และทารกได้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    เวลา๑๐.๐7น.คลอดปกติทารกเพศชาย น้ำหนัก๒๗๖๐กรัม แรกคลอดทารกร้องทันที เด็กแดงดี การเคลื่อนไหวของกล้ามเนื้อปกติ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APGAR SCORE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นาทีที่๑ เท่ากับ ๙ คะแนนหักสีผิว นาทีที่๕ เท่ากับ ๑๐ คะแนน  นาทีที่๑๐ เท่ากับ ๑๐ คะแนน รกคลอดเวลา๑๐.๑๐น.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complete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เสียเลือด๕๐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CC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ความดันโลหิต ๑๗๖/๖๘ มิลลิเมตรปรอท วัดซ้ำเวลา๑๐.๑๕น. ความดันโลหิต๑๕๑/๖๕มิลลิเมตรปรอท เวลา๑๐.๓๑น.วัดซ้ำความดันโลหิต๑๓๗/๗๑มิลลิเมตรปรอทพร้อมฉีด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Methergin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amp IM stat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ผู้ป่วยรู้สึกตัวดี ไม่มีอาการปวดมึนศีรษะ ตาพร่ามัว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en-US" sz="2800" dirty="0" smtClean="0">
              <a:latin typeface="TH SarabunIT๙" pitchFamily="34" charset="-34"/>
              <a:ea typeface="Times New Roman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699792" y="332656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การรักษาทางการแพทย์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19256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806080"/>
                <a:gridCol w="260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DATE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ORDER  FOR ONE DAY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ORDER FOR CONTINUATION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๓ มกราคม ๒๕๕๗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ระยะรอคลอด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ระยะหลังคลอด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Go on 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labour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-RLS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๑๐๐๐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ML v rate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๖๐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cc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hr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-Observe progress of 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labour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-Observer FM, FHS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-Observer Uterine contraction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Syntocinon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๑๐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U IM stat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หลังทารกคลอด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Methergin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amp IM stat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หลังรกคลอด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-IV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หมด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Off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-Keep BP ≤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๑๖๐/๑๑๐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mm.Hg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-Para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๕๐๐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๒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ทุก ๔-๖ชั่วโมงเมื่อจำเป็น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Nataral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pc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Aldomet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เช้า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1537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834"/>
                <a:gridCol w="3672408"/>
                <a:gridCol w="2918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DATE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ORDER  FOR ONE DAY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ORDER FOR CONTINUATION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๔มกราคม๒๕๕๗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-เยี่ยม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case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-Off 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Aldomet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๑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เช้า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Amlodipine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(๕) ๑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pc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๕มกราคม๒๕๕๗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 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# NL 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# PIH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-D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-F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U BP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๒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Wks 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-H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M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--Para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๕๐๐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mg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๒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ทุก๔-๖ชั่วโมงเมื่อจำเป็น / ๒๐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Nataral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๑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pc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 ๒๐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Amlodipine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(๕) ๑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tab oral pc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/๑๕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tab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ยาที่ใช้ในการรักษา</a:t>
            </a:r>
            <a:r>
              <a:rPr lang="en-US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257800"/>
          </a:xfrm>
        </p:spPr>
        <p:txBody>
          <a:bodyPr>
            <a:normAutofit fontScale="62500" lnSpcReduction="20000"/>
          </a:bodyPr>
          <a:lstStyle/>
          <a:p>
            <a:pPr algn="thaiDist">
              <a:buNone/>
            </a:pPr>
            <a:r>
              <a:rPr lang="en-US" sz="3800" b="1" dirty="0" smtClean="0">
                <a:latin typeface="TH SarabunIT๙" pitchFamily="34" charset="-34"/>
                <a:cs typeface="TH SarabunIT๙" pitchFamily="34" charset="-34"/>
              </a:rPr>
              <a:t>1.Paracetamol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ขนาดที่ใช้  </a:t>
            </a:r>
            <a:r>
              <a:rPr lang="en-US" sz="3800" dirty="0" err="1" smtClean="0">
                <a:latin typeface="TH SarabunIT๙" pitchFamily="34" charset="-34"/>
                <a:cs typeface="TH SarabunIT๙" pitchFamily="34" charset="-34"/>
              </a:rPr>
              <a:t>Paracetamol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๕๐๐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mg.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tab O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800" dirty="0" err="1" smtClean="0">
                <a:latin typeface="TH SarabunIT๙" pitchFamily="34" charset="-34"/>
                <a:cs typeface="TH SarabunIT๙" pitchFamily="34" charset="-34"/>
              </a:rPr>
              <a:t>prn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q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๔–๖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hrs</a:t>
            </a:r>
          </a:p>
          <a:p>
            <a:pPr algn="thaiDist"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ประเภท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ระงับปวด ลดไข้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ข้อบ่งใช้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ควบคุมอาการปวดศีรษะ ปวดหู ปวดประจำเดือน ปวดข้อ ปวดกล้ามเนื้อ ปวดฟัน ลดไข้ จากการติดเชื้อแบคทีเรียหรือ</a:t>
            </a:r>
            <a:r>
              <a:rPr lang="th-TH" sz="3800" dirty="0" err="1" smtClean="0">
                <a:latin typeface="TH SarabunIT๙" pitchFamily="34" charset="-34"/>
                <a:cs typeface="TH SarabunIT๙" pitchFamily="34" charset="-34"/>
              </a:rPr>
              <a:t>ไวรัส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ใช้ในผู้ป่วยที่แพ้แอสไพริน มีปัญหาเลือดออก ได้รับยาต้านการแข็งตัวของเลือด โรคเกาต์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การออกฤทธิ์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ยับยั้งการสังเคราะห์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prostaglandins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ในระบบประสาทส่วนกลางได้ดี แต่ยับยั้งการสร้าง   สารนี้ที่บริเวณนอกสมองได้น้อยโดยเฉพาะในบริเวณที่เกิดการอักเสบ ซึ่ง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prostaglandins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เป็นตัวที่ทำให้เกิดการเจ็บปวด และทำให้เกิดไข้ที่มีผลต่อศูนย์ควบคุมอุณหภูมิของร่างกายที่</a:t>
            </a:r>
            <a:r>
              <a:rPr lang="th-TH" sz="3800" dirty="0" err="1" smtClean="0">
                <a:latin typeface="TH SarabunIT๙" pitchFamily="34" charset="-34"/>
                <a:cs typeface="TH SarabunIT๙" pitchFamily="34" charset="-34"/>
              </a:rPr>
              <a:t>ฮัยโปธาลามัส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ยานี้ไม่มีฤทธิ์ยับยั้งการเคลื่อนตัวของ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800" dirty="0" err="1" smtClean="0">
                <a:latin typeface="TH SarabunIT๙" pitchFamily="34" charset="-34"/>
                <a:cs typeface="TH SarabunIT๙" pitchFamily="34" charset="-34"/>
              </a:rPr>
              <a:t>Neutrophil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ซึ่งมีฤทธิ์ต้านการอักเสบต่ำมาก ไม่ทำให้เกิดแผลในกระเพาะอาหารและไม่มีผลต่อการเกาะกลุ่มของเกล็ดเลือด ยาจะออกฤทธิ์สูงสุดในเวลา ๓๐-๖๐ นาทีหลังได้รับยา หากได้รับยาเกิดขนาดจะมีพิษต่อตับและไต จึงไม่ควรใช้ยานี้เกิด ๗ วัน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ผลข้างเคียง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ง่วงซึม เป็นแผลที่เยื่อบุช่องปาก มีไข้ คลื่นไส้ อาเจียน อ่อนเพลีย ระดับน้ำตาลในเลือดต่ำ อาจมีเยื่อหุ้มสมองอักเสบ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04664" y="1196752"/>
            <a:ext cx="8939336" cy="42379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err="1" smtClean="0">
                <a:latin typeface="TH SarabunIT๙" pitchFamily="34" charset="-34"/>
                <a:cs typeface="TH SarabunIT๙" pitchFamily="34" charset="-34"/>
              </a:rPr>
              <a:t>Nataral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ขนาดที่ใช้: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Nataral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x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O pc</a:t>
            </a: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ส่วนประกอบ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       1.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วิตามิน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9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ชนิดคือ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A, D, C, B1, B2,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Niacinamide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(Vit.B3), B6, B12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Folic acid (Vit.B9)</a:t>
            </a:r>
            <a:br>
              <a:rPr lang="en-US" sz="28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   2.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เกลือแร่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ชนิดคือ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Ferrous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Fumarate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, Calcium, Iodine, Copper,  Magnesium, Manganese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Fluorine </a:t>
            </a: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ข้อบ่งใช้ 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ใช้สำหรับช่วยป้องกันโรคโลหิตจางเนื่องจากร่างกายขาดวิตามินและ เกลือแร่ และสตรีมีครรภ์ก่อนและหลังคลอดและระหว่างให้นมบุตร เพื่อให้ทั้ง มารดาและทารกได้รับสารอาหารที่สำคัญสำหรับร่างกาย และยังช่วยป้องกัน โรคเหน็บชา ช่วยป้องกันอาการแพ้ท้อง โรคขาดแคลเซียม และแร่ธาตุอื่นๆ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27584" y="1340768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en-US" sz="2800" b="1" dirty="0" err="1" smtClean="0">
                <a:latin typeface="TH SarabunIT๙" pitchFamily="34" charset="-34"/>
                <a:cs typeface="TH SarabunIT๙" pitchFamily="34" charset="-34"/>
              </a:rPr>
              <a:t>Methergin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ขนาดที่ใช้ 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10 unit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im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ประเภท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พวก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Oxytocics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ข้อบ่งใช้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ป้องกันและรักษาการตกเลือดหลังคลอด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การออกฤทธิ์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กระตุ้นมดลูกให้หดตัว รวมทั้งกล้ามเนื้อเรียบของหลอดเลือด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ผลข้างเคียง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ปวดศีรษะ คลื่นไส้ อาเจียน หัวใจเต้นเร็ว เพิ่มความดันโลหิต</a:t>
            </a: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55576" y="1052736"/>
            <a:ext cx="8147248" cy="4525963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4. 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Oxytocin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ขนาดที่ใช้ 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10 unit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im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ประเภท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ฮอร์โมน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ข้อบ่งใช้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ช่วยเร่งคลอดในครรภ์ที่ครบกำหนด ช่วยให้มดลูกหดรัดตัว ควบคุมไม่ให้เกิดตกเลือดหลังรกคลอด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การออกฤทธิ์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กระตุ้นกล้ามเนื้อเรียบของมดลูก ทำให้เกิดแรงเบ่งในการคลอด กระตุ้นกล้ามเนื้อเรียบของต่อมน้ำนมให้ไหลสะดวก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ผลข้างเคียง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คลื่นไส้อาเจียน ปัสสาวะลดลง ทำให้มีน้ำเกินในร่างกายถ้าให้ยาในขนาดสูง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1124744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5. 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Aldomet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ขนาดที่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๑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x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O pc</a:t>
            </a: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ประเภท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ยาลดความดันโลหิตสูง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ข้อบ่งใช้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รักษา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Hypertensive crisis</a:t>
            </a:r>
          </a:p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การออกฤทธิ์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ลดความดันโลหิตโดยลดการกระตุ้น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ซิมพาเธติค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ที่หัวใจและระบบประสาทส่วน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ปลาย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ผลข้างเคียง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ง่วงนอน ปากแห้ง คัดจมูก คลื่นไส้อาเจียน ปวดศีรษะ อ่อนเพลีย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6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b="1" dirty="0" err="1" smtClean="0">
                <a:latin typeface="TH SarabunIT๙" pitchFamily="34" charset="-34"/>
                <a:cs typeface="TH SarabunIT๙" pitchFamily="34" charset="-34"/>
              </a:rPr>
              <a:t>Amlodipine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ขนาด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๑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x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O pc</a:t>
            </a: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ประเภท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ยาลดความดันโลหิตสูง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ข้อ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บ่งใช้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ควบคุมความดันโลหิตสูง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ออกฤทธิ์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ขัดขวางการเคลื่อนที่ของแคลเซียมไปยังกล้ามเนื้อหัวใจ หลอดเลือด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กล้ามเนื้อ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เรียบ ทำให้การหดรัดตัวและการเกร็งตัวของเซลล์กล้ามเนื้อลดลง ยาจะทำให้หลอดเลือดขยายตัว ความดันโลหิตลดลง หลอดเลือดที่ไปเลี้ยงหัวใจขยายตัว ทำให้กล้ามเนื้อหัวใจได้รับเลือดไปเลี้ยงเพียงพอ ลดอาการเจ็บหน้าอก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ผลข้างเคียง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ง่วงนอน ปากแห้ง คัดจมูก คลื่นไส้อาเจียน ปวดศีรษะ อ่อนเพลีย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หลายเอกสาร 3"/>
          <p:cNvSpPr/>
          <p:nvPr/>
        </p:nvSpPr>
        <p:spPr>
          <a:xfrm>
            <a:off x="1331640" y="1844824"/>
            <a:ext cx="6912768" cy="172819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8720" y="1124744"/>
            <a:ext cx="8435280" cy="452596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>
              <a:buNone/>
            </a:pP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     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    แผนการรักษาพยาบาลผู้ป่วย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280920" cy="4525963"/>
          </a:xfrm>
        </p:spPr>
        <p:txBody>
          <a:bodyPr>
            <a:normAutofit fontScale="55000" lnSpcReduction="20000"/>
          </a:bodyPr>
          <a:lstStyle/>
          <a:p>
            <a:pPr algn="thaiDist">
              <a:buNone/>
            </a:pP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                  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จากข้อมูลผู้ป่วยที่มาคลอดโรงพยาบาลทุ่งยางแดงปีพ.ศ.๒๕๕๔ จำนวน ๕๒๖ ราย </a:t>
            </a:r>
          </a:p>
          <a:p>
            <a:pPr algn="thaiDist">
              <a:buNone/>
            </a:pP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      พบหญิงตั้งครรภ์ที่มีภาวะครรภ์เป็นพิษทั้งหมด ๓๑ ราย คิดเป็นร้อยละ๕.๘๙ มีอาการชักจากภาวะครรภ์เป็นพิษ ๑ ราย คิดเป็นร้อยละ ๓.๒๓ จากการทบทวน 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Case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มารดาที่ชักพบว่าเป็นมารดาครรภ์แรกอายุ๑๙ปี อายุครรภ์ ๔๐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+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๒ 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wks by LMP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 มาด้วยอาการปวดศีรษะมาก 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pain score=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๑๐คะแนน ไม่มีอาการตาพร่ามัว 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BP=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๑๗๙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๑๑๙</a:t>
            </a:r>
            <a:r>
              <a:rPr lang="en-US" sz="4500" dirty="0" err="1" smtClean="0">
                <a:latin typeface="TH SarabunIT๙" pitchFamily="34" charset="-34"/>
                <a:cs typeface="TH SarabunIT๙" pitchFamily="34" charset="-34"/>
              </a:rPr>
              <a:t>mm.Hg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 Albumin=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+ sugar=negative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แพทย์ให้ </a:t>
            </a:r>
            <a:r>
              <a:rPr lang="en-US" sz="4500" dirty="0" err="1" smtClean="0">
                <a:latin typeface="TH SarabunIT๙" pitchFamily="34" charset="-34"/>
                <a:cs typeface="TH SarabunIT๙" pitchFamily="34" charset="-34"/>
              </a:rPr>
              <a:t>Captopril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๑/๒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 tab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หลัง 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Admit BP=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๑๙๗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๑๒๕</a:t>
            </a:r>
            <a:r>
              <a:rPr lang="en-US" sz="4500" dirty="0" err="1" smtClean="0">
                <a:latin typeface="TH SarabunIT๙" pitchFamily="34" charset="-34"/>
                <a:cs typeface="TH SarabunIT๙" pitchFamily="34" charset="-34"/>
              </a:rPr>
              <a:t>mm.Hg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ได้</a:t>
            </a:r>
            <a:r>
              <a:rPr lang="en-US" sz="4500" dirty="0" err="1" smtClean="0">
                <a:latin typeface="TH SarabunIT๙" pitchFamily="34" charset="-34"/>
                <a:cs typeface="TH SarabunIT๙" pitchFamily="34" charset="-34"/>
              </a:rPr>
              <a:t>Pethidine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๒๕</a:t>
            </a:r>
            <a:r>
              <a:rPr lang="en-US" sz="4500" dirty="0" smtClean="0">
                <a:latin typeface="TH SarabunIT๙" pitchFamily="34" charset="-34"/>
                <a:cs typeface="TH SarabunIT๙" pitchFamily="34" charset="-34"/>
              </a:rPr>
              <a:t>mg V</a:t>
            </a:r>
            <a:r>
              <a:rPr lang="th-TH" sz="4500" dirty="0" smtClean="0">
                <a:latin typeface="TH SarabunIT๙" pitchFamily="34" charset="-34"/>
                <a:cs typeface="TH SarabunIT๙" pitchFamily="34" charset="-34"/>
              </a:rPr>
              <a:t> อาการไม่ดีขึ้นหลังจากนั้นมีอาการชัก และพบว่าแพทย์ไม่ได้ให้ยากันชักตามแนวทางที่วางไว้พยาบาลเวรใช้ระบบหมุนเวียนจากหน่วยงานอื่น ทำให้ขาดทักษะและความชำนาญในการประเมินและดูแลหญิงตั้งครรภ์ที่มีภาวะครรภ์เป็นพิษ  ถ้าหญิงตั้งครรภ์ได้รับการดูแลที่ถูกต้องและรวดเร็วจะทำให้ลดภาวะแทรกซ้อนและเกิดความปลอดภัยทั้งมารดาและทารก ทางหน่วยงานสูติกรรมเล็งเห็นถึงความสำคัญในการดูแลหญิงตั้งครรภ์ที่มีภาวะครรภ์เป็นพิษ จึงได้มีกรณีศึกษาดังต่อไปนี้</a:t>
            </a:r>
            <a:endParaRPr lang="en-US" sz="45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ข้อวินิจฉัยทางการพยาบาลที่ ๑  มีภาวะความดันโลหิตสูงขณะตั้งครรภ์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ข้อมูลสนับสนุน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S: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ผู้ป่วยบอกว่า “ไม่มีอาการปวดจุกแน่นใต้ลิ้นปี่ ตาพร่ามัว ไม่มีอาการปวดศีรษะ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”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O :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ความดันโลหิต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162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106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มิลลิเมตรปรอท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Albumin=negative , Sugar=negative</a:t>
            </a:r>
          </a:p>
          <a:p>
            <a:pPr>
              <a:buNone/>
            </a:pP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วัตถุประสงค์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เพื่อป้องกันไม่ให้เกิดอาการชัก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เกณฑ์การประเมินผล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๑. ความดันโลหิตไม่ควรเกิน ๑๖๐/๑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๐ มิลลิเมตรปรอท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๒. ไม่มีอาการนำก่อนการชัก เช่นปวดมึนศีรษะ ตาพร่ามัว แน่นหน้าอก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๓. ไม่มีอาการชักในระยะก่อนคลอด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-252536" y="1052736"/>
            <a:ext cx="9828584" cy="41330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    กิจกรรมการ</a:t>
            </a: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พยาบาล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๑. ดูแลให้ผู้ป่วยได้รับการพักผ่อนบนเตียง โดยให้ทำกิจกรรมบนเตียง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๒. จัดสิ่งแวดล้อมให้ผู้คลอดได้พักในที่สงบ ไม่รบกวนผู้คลอดโดยไม่จำเป็น เพื่อลดการกระตุ้นต่อมใต้สมอง   ส่วนกลาง เพื่อป้องกันไม่ให้ความดันโลหิตสูง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๓. จัดให้นอนศีรษะสูง ๓๐ - ๔๕ องศา เพื่อลดแรงดันเลือดในสมองทำให้ความดันโลหิตลดลง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๔. บันทึกความดันโลหิต ชีพจร การหายใจ ทุก ๓๐ นาที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๕. สังเกตและบันทึกอาการนำก่อนการชัก เช่น อาการปวดศีรษะมากขึ้น ตาพร่ามัว ปวดจุกแน่นใต้ลิ้นปี่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๖. ตรวจปัสสาวะทุกชั่วโมง ถ้าน้อยกว่า ๒๕ ซีซี/ชั่วโมงรายงานแพทย์ให้รับทราบ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๗. เตรียมเครื่องใช้ที่จำเป็นให้พร้อมใช้ทันทีที่เตียงผู้คลอด เช่น ออกซิเจน รถ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Emergency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พร้อมทั้งยา ฉุกเฉิน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ประเมินผล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๑. ความดันโลหิตอยู่ในช่วง ๑๔๘/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9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๐ – ๑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64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78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มิลลิเมตรปรอท หายใจ ๒๐ – ๒๒ ครั้งต่อนาที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๒. ผู้ป่วยได้รับการพักผ่อนอยู่บนเตียงตลอดเวลา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๓. ไม่มีอาการชักในระยะก่อนคลอด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๔. ไม่มีอาการปวดมึนศีรษะ ตาพร่ามัว ปวดจุกแน่นลิ้นปี่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ข้อวินิจฉัยทางการพยาบาลที่ 2 การเบ่งคลอดไม่ถูกวิธี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ข้อมูลสนับสนุน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S : -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O :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เวลาเบ่งหน้าแดง เบ่งในช่วงสั้นๆ บิดตัวไปมา เมื่อมดลูกมีการหดรัดตัว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 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วัตถุประสงค์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เพื่อให้ผู้คลอดเบ่งคลอดได้ถูกวิธี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เกณฑ์การประเมินผล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๑. ไม่มีเสียงร้องหรือบิดตัวไปมาเมื่อมีการเคลื่อนต่ำของส่วนนำ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๒. เบ่งคลอดเมื่อมีการหดรัดตัวของมดลูก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3. ผู้คลอดใช้ระยะเวลาในการเบ่งคลอดระยะที่ 2 ไม่เกิน 30 นาที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836712"/>
            <a:ext cx="8363272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กิจกรรมการ</a:t>
            </a: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พยาบาล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  1.อธิบายวิธีเบ่งคลอดที่ถูกวิธี คือสูดลมหายใจเข้าปอดให้เต็มที่ยกศีรษะจนคางชิดอก เบ่งลงก้นให้เต็มที่ ปิดปากให้สนิท ไม่มีเสียงออกจากปาก เบ่งซ้ำเมื่อรู้สึกยังมีแรงเบ่ง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   ๒. ควบคุมกระตุ้นให้เบ่งทุกครั้งที่มดลูกหดรัดตัว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   ๓. ให้กำลังใจและชมเชยเมื่อเบ่งได้ถูกวิธี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38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ประเมินผล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๑. มารดาไม่บิดตัวไปมา เมื่อส่วนนำเคลื่อนต่ำ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     ๒. ผู้คลอดเบ่งทุกครั้งที่มดลูกหดรัดตัว 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>     ๓. ผู้คลอดใช้ระยะเวลาในการคลอด 35 นาที</a:t>
            </a:r>
            <a:endParaRPr lang="en-US" sz="31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ข้อวินิจฉัยทางการพยาบาลที่ </a:t>
            </a:r>
            <a:r>
              <a:rPr lang="en-US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มีภาวะความดันโลหิตสูงหลังคลอด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3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ข้อมูลสนับสนุน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S: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ผู้ป่วยบอกว่า “ไม่มีอาการปวดจุกแน่นใต้ลิ้นปี่ ตาพร่ามัว ไม่มีอาการปวดศีรษะ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”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O :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ความดันโลหิต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1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48/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10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0 มิลลิเมตรปรอท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>
              <a:buNone/>
            </a:pP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วัตถุประสงค์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เพื่อป้องกันไม่ให้เกิดอาการชัก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เกณฑ์การประเมินผล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๑. ความดันโลหิตไม่ควรเกิน 140/90 มิลลิเมตรปรอท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๒. ไม่มีอาการนำก่อนการชัก เช่นปวดมึนศีรษะ ตาพร่ามัว แน่นหน้าอก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764704"/>
            <a:ext cx="9324528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 กิจกรรมการ</a:t>
            </a: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พยาบาล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๑. ดูแลให้ผู้ป่วยได้รับการพักผ่อนบนเตียง โดยให้ทำกิจกรรมบนเตียง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๒. จัดสิ่งแวดล้อมให้ผู้ป่วยได้พักในที่สงบ ไม่รบกวนผู้ป่วยโดยไม่จำเป็น เพื่อลดการกระตุ้นต่อมใต้สมอง</a:t>
            </a: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ส่วนกลาง เพื่อป้องกันไม่ให้ความดันโลหิตสูง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๓. จัดให้นอนศีรษะสูง ๓๐ - ๔๕ องศา เพื่อลดแรงดันเลือดในสมองทำให้ความดันโลหิตลดลง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๔. บันทึกความดันโลหิต ชีพจร การหายใจ ทุก ๓๐ นาที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๕. สังเกตและบันทึกอาการนำก่อนการชัก เช่น อาการปวดศีรษะมากขึ้น ตาพร่ามัว ปวดจุกแน่นใต้ลิ้นปี่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6. เตรียมเครื่องใช้ที่จำเป็นให้พร้อมใช้ทันทีที่เตียงผู้ป่วยเช่น ออกซิเจน รถ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Emergency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พร้อมทั้งยาฉุกเฉิน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8720" y="1052736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ประเมินผล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๑. ความดันโลหิตอยู่ในช่วง ๑๔8/100 – ๑22/86 มิลลิเมตรปรอท หายใจ ๒๐ – ๒๒ ครั้งต่อนาที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๒. ผู้ป่วยได้รับการพักผ่อนอยู่บนเตียงตลอดเวลา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๓. ไม่มีอาการชักในระยะหลังคลอด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๔. ไม่มีอาการปวดมึนศีรษะ ตาพร่ามัว ปวดจุกแน่นลิ้นปี่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ข้อวินิจฉัยทางการพยาบาลที่ </a:t>
            </a:r>
            <a:r>
              <a:rPr lang="en-US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4 </a:t>
            </a:r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      ปวดมดลูกเนื่องจากมดลูกหดรัดตัวเพื่อขับน้ำคาวปลา</a:t>
            </a:r>
            <a:r>
              <a:rPr lang="en-US" sz="3600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sz="3600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772816"/>
            <a:ext cx="7467600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ข้อมูลสนับสนุน</a:t>
            </a:r>
            <a:r>
              <a:rPr lang="en-US" sz="2600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S :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ผู้ป่วยบอกว่า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ปวดมดลูกเวลาลูกดูดนม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”</a:t>
            </a: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O :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ขณะปวดมดลูก มารดามีสีหน้าแสยะ</a:t>
            </a:r>
          </a:p>
          <a:p>
            <a:pPr>
              <a:buNone/>
            </a:pPr>
            <a:endParaRPr lang="th-TH" sz="2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วัตถุประสงค์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เพื่อลดอาการปวดมดลูก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เกณฑ์การประเมินผล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1.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มารดามีความสุขสบายขึ้น สามารถทำกิจวัตรประจำวันได้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2.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มารดามีสีหน้าสดชื่นขึ้น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กิจกรรมการพยาบาล</a:t>
            </a:r>
            <a:endParaRPr lang="en-US" sz="35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อธิบายให้มารดาเข้าใจว่า อาการปวดของหญิงหลังคลอดทุกรายเกิดขึ้น เนื่องจากการหดรัดตัวของมดลูกตามธรรมชาติ  เพื่อให้มดลูกเข้าสู่อุ้งเชิงกราน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พูดคุยเบี่ยงเบนความสนใจ เพื่อลดอาการปวดมดลูก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3.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ประเมินอาการปวดจาก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Pain score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ถ้ามีอาการปวดมากให้ยาบรรเทาปวด</a:t>
            </a:r>
            <a:r>
              <a:rPr lang="en-US" sz="2600" dirty="0" err="1" smtClean="0">
                <a:latin typeface="TH SarabunIT๙" pitchFamily="34" charset="-34"/>
                <a:cs typeface="TH SarabunIT๙" pitchFamily="34" charset="-34"/>
              </a:rPr>
              <a:t>Paracetamol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(500 mg)  2 Tab oral stat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ตามแผนการรักษาของแพทย์ เพื่อลดอาการเจ็บปวดและสุขสบายขึ้น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4.</a:t>
            </a:r>
            <a:r>
              <a:rPr lang="en-US" sz="26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แนะนำวิธีการหายใจ เพื่อผ่อนคลายความเจ็บปวด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5.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เปิดโอกาสให้มารดาระบายความรู้สึก เพื่อระบายอาการปวด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6.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แนะนำญาติดูแลและพูดคุยอย่างใกล้ชิด  เพื่อผ่อนคลายความเจ็บปวด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7.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จัดท่า ให้สุขสบาย เช่น  นอนตะแคงให้นมบุตร เพื่อลดอาการปวดมดลูก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endParaRPr lang="th-TH" sz="35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การประเมินผล </a:t>
            </a:r>
            <a:endParaRPr lang="en-US" sz="35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มารดามีความสุขสบายมากขึ้น  สามารถทำกิจวัตรประจำวันได้ด้วยตัวเอง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 2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มารดามีสีหน้าสดชื่น ยิ้มแย้มแจ่มใสขึ้น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611560" y="17728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b="1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พยาบาลหญิง</a:t>
            </a: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ตั้งครรภ์</a:t>
            </a:r>
            <a:b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b="1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มีภาวะความดันโลหิตสูงในระยะตั้งครรภ์</a:t>
            </a:r>
            <a:r>
              <a:rPr lang="en-US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ความหมาย</a:t>
            </a:r>
          </a:p>
          <a:p>
            <a:endParaRPr lang="th-TH" dirty="0" smtClean="0"/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ภาวะความดันโลหิตสูงขณะตั้งครรภ์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หมายถึง กลุ่มความผิดปกติซึ่งประกอบด้วย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ความดันโลหิตสูงเป็นหลัก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ซึ่งอาจพบความดันโลหิตสูงก่อนตั้งครรภ์ หรือเกิดขึ้นระหว่างการตั้งครรภ์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อาจพบร่วมกับการบวม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หรือตรวจพบโปรตีนในปัสสาวะ ถ้ามีอาการรุนแรงอาจมีอาการชัก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หมดสติ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</a:t>
            </a:r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ข้อวินิจฉัยทางการพยาบาลที่ 5 </a:t>
            </a:r>
            <a:b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      ส่งเสริมการเลี้ยงลูกด้วยนมแม่อย่างเดียว 6 เดือน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ข้อมูลสนับสนุน</a:t>
            </a:r>
            <a:r>
              <a:rPr lang="en-US" sz="2600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S :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ผู้ป่วยบอกว่า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ครรภ์ก่อนเลี้ยงลูกด้วยนมแม่ไม่ถึง 6 เดือน เนื่องจากทำงานไม่มีเวลา จึงเลี้ยงลูกด้วยนมผสม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”</a:t>
            </a: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O :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น้ำนมไหลแล้ว มารดาให้นมทารกถูกวิธี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วัตถุประสงค์ </a:t>
            </a: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เพื่อส่งเสริมการเลี้ยงลูกด้วยนมแม่ 6 เดือน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เกณฑ์การประเมินผล 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1.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ทารกไม่ร้องกวน ทารกดูดนมถูกวิธี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IT๙" pitchFamily="34" charset="-34"/>
                <a:cs typeface="TH SarabunIT๙" pitchFamily="34" charset="-34"/>
              </a:rPr>
              <a:t>            2. </a:t>
            </a: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เต้านมไม่คัดตึง ไม่อักเสบ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           3. มารดาบีบน้ำนมได้ และเก็บอย่างถูกวิธี</a:t>
            </a:r>
            <a:endParaRPr lang="en-US" sz="26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-252536" y="836712"/>
            <a:ext cx="9396536" cy="5832648"/>
          </a:xfrm>
        </p:spPr>
        <p:txBody>
          <a:bodyPr>
            <a:normAutofit fontScale="62500" lnSpcReduction="20000"/>
          </a:bodyPr>
          <a:lstStyle/>
          <a:p>
            <a:pPr algn="thaiDist">
              <a:buNone/>
            </a:pPr>
            <a:r>
              <a:rPr lang="th-TH" sz="5100" b="1" dirty="0" smtClean="0">
                <a:latin typeface="TH SarabunIT๙" pitchFamily="34" charset="-34"/>
                <a:cs typeface="TH SarabunIT๙" pitchFamily="34" charset="-34"/>
              </a:rPr>
              <a:t>      กิจกรรมการ</a:t>
            </a:r>
            <a:r>
              <a:rPr lang="th-TH" sz="5100" b="1" dirty="0" smtClean="0">
                <a:latin typeface="TH SarabunIT๙" pitchFamily="34" charset="-34"/>
                <a:cs typeface="TH SarabunIT๙" pitchFamily="34" charset="-34"/>
              </a:rPr>
              <a:t>พยาบาล</a:t>
            </a:r>
            <a:endParaRPr lang="en-US" sz="51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1.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แนะนำการรับประทานอาหารที่มีประโยชน์ เช่น แกงเลียง ผัดขิง ยำหัวปลี กระเพราไก่ เพื่อเพิ่มน้ำนม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แนะนำวิธีการบีบน้ำนมอย่างถูกวิธี คือ วางปลายนิ้วหัวแม่มือไว้ที่ด้านบนของเต้านม และนิ้วชี้ตรงข้ามบริเวณขอบนอก(ห่างจากฐานหัวนมประมาณ 3 ซม./ 1 นิ้ว) กดนิ้วทั้งสองเข้าหาหน้าอก บีบนิ้วทั้งสองเข้าหากันน้ำนมจะพุ่งออก เพื่อกระตุ้นให้น้ำนมไหลดียิ่งขึ้น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  3.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แนะนำท่าให้นมลูกอย่างถูกวิธี</a:t>
            </a:r>
            <a:r>
              <a:rPr lang="th-TH" sz="3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เพื่อป้องกันการอักเสบของเต้านม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           4.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กระตุ้น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BF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ทุก 2 ชม. เพื่อกระตุ้นให้น้ำนมไหลดียิ่งขึ้น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   5.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แนะนำวิธีการเก็บน้ำนม เพื่อคงประโยชน์ของสารอาหาร เช่น เก็บในอุณหภูมิห้องจะเก็บได้ 1 ชม.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เก็บในกระติกน้ำแข็งจะเก็บได้ 1 วัน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เก็บในตู้เย็นช่องธรรมดาจะเก็บได้ 1 – 2 วัน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เก็บในตู้เย็นช่องแช่แข็ง (แบบประตูเดียว)จะเก็บได้ 2 สัปดาห์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เก็บในตู้เย็นช่องแช่แข็ง (แบบสองประตู) จะเก็บได้ 3 เดือน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3800" dirty="0" smtClean="0">
                <a:latin typeface="TH SarabunIT๙" pitchFamily="34" charset="-34"/>
                <a:cs typeface="TH SarabunIT๙" pitchFamily="34" charset="-34"/>
              </a:rPr>
              <a:t>6. </a:t>
            </a:r>
            <a:r>
              <a:rPr lang="th-TH" sz="3800" dirty="0" smtClean="0">
                <a:latin typeface="TH SarabunIT๙" pitchFamily="34" charset="-34"/>
                <a:cs typeface="TH SarabunIT๙" pitchFamily="34" charset="-34"/>
              </a:rPr>
              <a:t>แนะนำมารดาให้เลี้ยงลูกด้วยนมแม่อย่างเดียว 6 เดือน เพราะความจุกระเพาะอาหารน้อยแค่ 20 ซีซี การเคี้ยวกลืนยังพัฒนาไม่เต็มที่ ระบบน้ำย่อย การดูดซึมยังพัฒนาไม่เต็มที่ ระบบภูมิคุ้มกันยังไม่สมบูรณ์ และเพราะในน้ำนมแม่มีส่วนประกอบน้ำมากเพียงพอ จึงไม่จำเป็นต้องให้น้ำเพราะน้ำจะทำให้ลูกอิ่ม ดูดนมแม่ได้น้อย </a:t>
            </a:r>
            <a:endParaRPr lang="en-US" sz="3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การประเมินผล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98884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1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ทารกนอนหลับได้ ไม่ร้องกวน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เต้านมไม่คัดตึง ไม่อักเสบ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มารดาบีบน้ำนมได้ถูกวิธี และสามารถอธิบายวิธีการเก็บน้ำนมได้ถูกต้อง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การวางแผนการจำหน่ายมารดาโดยใช้หลัก </a:t>
            </a:r>
            <a:r>
              <a:rPr lang="en-US" sz="4000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M-E-T-H-O-D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M (Medicine)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ความรู้เกี่ยวกับยาแนะนำการรับประทานยาตามแผนการรักษา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Paracetamol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tab oral q 4-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๖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hr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โดยการรับประทานครั้งละ 2 เม็ด เมื่อมีอาการไข้และปวด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Nataral</a:t>
            </a:r>
            <a:r>
              <a:rPr lang="en-US" baseline="-250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1x1 tab oral pc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โดยการรับประทานครั้งละ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เม็ด หลังอาหารเช้า เพื่อช่วยเสริมตามินและเกลือแร่และเสริมธาตุเหล็กซึ่งช่วยในการสร้างเม็ดเลือด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Amlodipine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(5) ๑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x1 oral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pc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โดยการรับประทานครั้งละ ๑ เม็ด หลังอาหารเช้า เพื่อควบคุมความดันโลหิตสูง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E (Environment)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ความรู้เกี่ยวกับการจัดการสิ่งแวดล้อมที่บ้านให้เหมาะสมกับภาวะสุขภาพและเศรษฐกิจ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 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-  จัดสิ่งแวดล้อมให้เป็นระเบียบ สงบ ไม่มีแสงและสียงรบกวน เพื่อให้พักผ่อนได้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-  จัดบริเวณบ้านให้ปลอดภัย ระวังอุบัติเหตุที่อาจเกิดขึ้นได้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984776"/>
          </a:xfrm>
        </p:spPr>
        <p:txBody>
          <a:bodyPr>
            <a:normAutofit fontScale="55000" lnSpcReduction="20000"/>
          </a:bodyPr>
          <a:lstStyle/>
          <a:p>
            <a:pPr algn="thaiDist">
              <a:buNone/>
            </a:pP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T  (Treatment)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รู้ปัญหาการรักษาและมีทักษะที่จำเป็นในการปฏิบัติตามแผนการรักษา สามารถเฝ้าระวังการสังเกตอาการของตนเอง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         - 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สังเกตอาการผิดปกติที่ต้องมาพบแพทย์ เช่น หากมีอาการปวดจุกแน่นใต้ลิ้นปี่ หายใจไม่สะดวก ตาพร่ามัว ปวดศีรษะ เป็นต้น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endParaRPr lang="en-US" sz="44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H (Health)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เข้าใจภาวะสุขภาพของตนเอง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           -  แนะนำเรื่องการพักผ่อนทั้งร่างกายและจิตใจ โดยให้มารดานอนหลับพักผ่อนให้เพียงพออย่างน้อยวันละ ๖-๘ ชั่วโมง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            -  รักษาความสะอาดทั่วไปของร่างกาย โดยเฉพาะบริเวณอวัยวะสืบพันธุ์ 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           - 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งดการมีเพศสัมพันธ์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endParaRPr lang="en-US" sz="44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O (Out patient referral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เข้าใจความสำคัญของการมาตรวจสุขภาพตามนัด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            -  นัดให้มาพบแพทย์ตามนัดอีก 2 สัปดาห์ คือ วันที่ ๒๐ มกราคม ๒๕๕7 เพื่อตรวจวัดความดันโลหิต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endParaRPr lang="en-US" sz="44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D (Diet)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เข้าใจและสามารถเลือกรับประทานอาหารได้ถูกต้อง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            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- 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แนะนำอาหารที่มีประโยชน์ต่อร่างกาย เช่น เนื้อสัตว์ต่างๆ ปลา ไข่ นมสด ผักทุกชนิด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ผลไม้ เพื่อช่วยเสริมสร้างความแข็งแรงของร่างกายและยังช่วยในการขับถ่าย ลดอาหารที่มีรสเค็ม ของหมักดอง ชา กาแฟ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14546" y="285728"/>
            <a:ext cx="450059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วิจารณ์กรณีศึกษา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 fontScale="92500" lnSpcReduction="20000"/>
          </a:bodyPr>
          <a:lstStyle/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จากการศึกษาผู้คลอดรายนี้ จัดอยู่ในกลุ่ม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Pregnancy Induce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Hypertention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เนื่องจากผู้คลอดไม่มีประวัติการเป็นโรคความดันโลหิตสูง     มาก่อนตั้งครรภ์ ขณะที่ฝากครรภ์มีภาวะความดันโลหิตสูง ไม่พบไข่ขาวในปัสสาวะ ได้รับยา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Aldomet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๑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๓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oral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pc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ภาวะความดันโลหิตสูงระหว่างตั้งครรภ์  หากได้รับการวินิจฉัยและตรวจในระยะเริ่มแรกจะสามารถลดอันตรายได้ และอัตราการเสียชีวิตจากความรุนแรงของโรคได้แต่หากปล่อยไว้ไม่ได้รับการดูแลรักษาภาวะความดันโลหิตสูงจะรุนแรงขึ้น จนเป็นอันตรายต่อชีวิตทั้งมารดาและทารกในครรภ์ได้       </a:t>
            </a:r>
          </a:p>
          <a:p>
            <a:pPr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ฉะนั้นพยาบาลหรือเจ้าหน้าที่ทุกท่าน ควรจะเน้นถึงความสำคัญของการฝากครรภ์ตามนัดทุกครั้ง อาการผิดปกติที่ควรมาพบแพทย์ ภาวะแทรกซ้อนต่างๆระหว่างการตั้งครรภ์ที่อาจเกิดขึ้นได้ รวมทั้งการปฏิบัติตัวที่ถูกต้องจะช่วยลดอันตรายจากภาวะแทรกซ้อนลงได้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2476871"/>
          </a:xfrm>
        </p:spPr>
        <p:txBody>
          <a:bodyPr>
            <a:normAutofit fontScale="47500" lnSpcReduction="20000"/>
          </a:bodyPr>
          <a:lstStyle/>
          <a:p>
            <a:pPr algn="thaiDist">
              <a:buNone/>
            </a:pP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Retained  Foley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s  Catheter  </a:t>
            </a: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เพื่อประเมินการทำงานของไต</a:t>
            </a:r>
            <a:endParaRPr lang="en-US" sz="59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๔. เตรียมการส่งต่อไปยังโรงพยาบาลทั่วไป  เพื่อลดอัตราเสี่ยงที่จะเกิดต่อมารดาและทารก</a:t>
            </a:r>
            <a:endParaRPr lang="en-US" sz="59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๕. จัดเตรียมอุปกรณ์ช่วยฟื้นคืนชีพด้วยความรวดเร็วและปลอดภัย</a:t>
            </a:r>
            <a:endParaRPr lang="en-US" sz="59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5900" dirty="0" smtClean="0">
                <a:latin typeface="TH SarabunIT๙" pitchFamily="34" charset="-34"/>
                <a:cs typeface="TH SarabunIT๙" pitchFamily="34" charset="-34"/>
              </a:rPr>
              <a:t>๖. จัดเตรียมยากันชักและวิธีการใช้ยาและผลข้างเคียงที่ควรหยุดให้ยากันชัก เพื่อความปลอดภัยในการช่วยเหลือผู้ป่วย</a:t>
            </a:r>
            <a:r>
              <a:rPr lang="en-US" sz="5900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lr4\Desktop\n474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472608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827584" y="404664"/>
            <a:ext cx="77768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การวินิจฉัยภาวะความดันโลหิตสูงในระยะตั้งครรภ์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dirty="0" smtClean="0"/>
              <a:t>  </a:t>
            </a:r>
            <a:endParaRPr lang="th-TH" dirty="0" smtClean="0"/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๑.มีความดันโลหิต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systolic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สูงขึ้น๓๐มิลลิเมตรปรอทหรือมากกว่า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๒.มีความดันโลหิต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diastolic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สูงขึ้น๑๕มิลลิเมตรปรอทหรือมากกว่าจากความดันโลหิตเดิม     ของหญิงตั้งครรภ์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๓.มีความดันโลหิต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systolic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สูง๑๔๐มิลลิเมตรปรอทหรือมากกว่า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๔.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มีความดันโลหิต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diastolic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สูงขึ้น๙๐มิลลิเมตรปรอทหรือมากกว่า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    </a:t>
            </a: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อาการบวมกดบุ๋มแบ่งออกได้เป็น ๔ ระดับคือ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31640" y="2060848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  ๑+ บวมเล็กน้อยบริเวณข้อเท้าและหน้าแข้ง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th-TH" dirty="0" smtClean="0"/>
              <a:t>๒+ บวมที่ขาทั้งสองข้าง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 ๓+ บวมที่หน้าและแขน ท้องส่วนล่างและ</a:t>
            </a:r>
            <a:r>
              <a:rPr lang="en-US" dirty="0" smtClean="0"/>
              <a:t>sacrum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th-TH" dirty="0" smtClean="0"/>
              <a:t>   ๔+ บวมทั่วไปและมีภาวะมานน้ำ(</a:t>
            </a:r>
            <a:r>
              <a:rPr lang="en-US" dirty="0" err="1" smtClean="0"/>
              <a:t>ascitis</a:t>
            </a:r>
            <a:r>
              <a:rPr lang="th-TH" dirty="0" smtClean="0"/>
              <a:t>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ิวบ์ 3"/>
          <p:cNvSpPr/>
          <p:nvPr/>
        </p:nvSpPr>
        <p:spPr>
          <a:xfrm>
            <a:off x="611560" y="548680"/>
            <a:ext cx="7632848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287016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  ประเภทของความดันโลหิตสูงระหว่างตั้งครรภ์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57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</a:t>
            </a: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สามารถจำแนกได้เป็น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๔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ประเภท คือ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pPr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1. Pre - </a:t>
            </a:r>
            <a:r>
              <a:rPr lang="en-US" sz="2800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en-US" sz="2800" b="1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28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Pre -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หมายถึง ความดันโลหิตสูงร่วมกับมีโปรตีนในปัสสาวะที่เกิดขึ้นใหม่หลัง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20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สัปดาห์ของการตั้งครรภ์ และกลับมาปกติในช่วงหลังคลอด มักมีอาการบวมร่วม</a:t>
            </a: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หมายถึง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pre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ที่มีอาการชักร่วมด้วย</a:t>
            </a:r>
            <a:endParaRPr lang="en-US" sz="28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buNone/>
            </a:pP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 2. Chronic Hypertension (CHT)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เกิดจากสาเหตุใดก็แล้วแต่ที่เกิดมาก่อนการตั้งครรภ์ </a:t>
            </a:r>
          </a:p>
          <a:p>
            <a:pPr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โดยถือเอาที่ระดับความดันโลหิต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systolic 140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มม.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ปรอท หรือความดันโลหิต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diastolic 90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มม.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ปรอท ซึ่งเกิดมาก่อนการตั้งครรภ์ และยังคงสูงอยู่นานกว่า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12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สัปดาห์หลังคลอด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3. Pregnancy-aggravated hypertension (PAH)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 </a:t>
            </a:r>
          </a:p>
          <a:p>
            <a:pPr algn="thaiDist"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   วินิจฉัยเมื่อมีการเกิดขึ้นใหม่ของโปรตีนในปัสสาวะ หลัง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20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สัปดาห์ของการตั้งครรภ์ ในรายที่มีความดันโลหิตสูงเรื้อรังมาก่อน หรือระดับความรุนแรงของความดันโลหิตขึ้นชัดเจนในครึ่งหลังของการตั้งครรภ์ โดยเฉพาะอย่างยิ่งในรายที่มีโปรตีนในปัสสาวะมากขึ้นอย่างฉับพลัน แบ่งได้เป็นสองกลุ่ม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28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   3.1 Superimposed pre -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ไม่มีอาการชักร่วมด้วย)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 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         3.2 Superimposed </a:t>
            </a:r>
            <a:r>
              <a:rPr lang="en-US" sz="2800" dirty="0" err="1" smtClean="0">
                <a:latin typeface="TH SarabunIT๙" pitchFamily="34" charset="-34"/>
                <a:cs typeface="TH SarabunIT๙" pitchFamily="34" charset="-34"/>
              </a:rPr>
              <a:t>eclampsia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มีอาการชักร่วมด้วย)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</TotalTime>
  <Words>4121</Words>
  <Application>Microsoft Office PowerPoint</Application>
  <PresentationFormat>นำเสนอทางหน้าจอ (4:3)</PresentationFormat>
  <Paragraphs>609</Paragraphs>
  <Slides>57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57</vt:i4>
      </vt:variant>
    </vt:vector>
  </HeadingPairs>
  <TitlesOfParts>
    <vt:vector size="58" baseType="lpstr">
      <vt:lpstr>เทคนิค</vt:lpstr>
      <vt:lpstr>การพยาบาลหญิงตั้งครรภ์ ที่มีความดันโลหิตสูงในระยะตั้งครรภ์</vt:lpstr>
      <vt:lpstr>หลักการและเหตุผล </vt:lpstr>
      <vt:lpstr>ภาพนิ่ง 3</vt:lpstr>
      <vt:lpstr>ภาพนิ่ง 4</vt:lpstr>
      <vt:lpstr> การพยาบาลหญิงตั้งครรภ์ ที่มีภาวะความดันโลหิตสูงในระยะตั้งครรภ์ </vt:lpstr>
      <vt:lpstr>การวินิจฉัยภาวะความดันโลหิตสูงในระยะตั้งครรภ์</vt:lpstr>
      <vt:lpstr>  อาการบวมกดบุ๋มแบ่งออกได้เป็น ๔ ระดับคือ  </vt:lpstr>
      <vt:lpstr>  ประเภทของความดันโลหิตสูงระหว่างตั้งครรภ์ </vt:lpstr>
      <vt:lpstr>ภาพนิ่ง 9</vt:lpstr>
      <vt:lpstr>ภาพนิ่ง 10</vt:lpstr>
      <vt:lpstr>ภาพนิ่ง 11</vt:lpstr>
      <vt:lpstr>ผลต่อมารดา  </vt:lpstr>
      <vt:lpstr>                 ผลต่อทารก   </vt:lpstr>
      <vt:lpstr>        ความดันโลหิตสูงขณะตั้งครรภ์ (Pregnancy Induced Hypertension :PIH) </vt:lpstr>
      <vt:lpstr>๑. pre-eclampsia </vt:lpstr>
      <vt:lpstr>ภาพนิ่ง 16</vt:lpstr>
      <vt:lpstr>ภาพนิ่ง 17</vt:lpstr>
      <vt:lpstr>ภาพนิ่ง 18</vt:lpstr>
      <vt:lpstr>                        ประวัติการฝากครรภ์ </vt:lpstr>
      <vt:lpstr>                       ประวัติการคลอด </vt:lpstr>
      <vt:lpstr>                                   ประวัติการเจ็บป่วยในอดีต </vt:lpstr>
      <vt:lpstr>ภาพนิ่ง 22</vt:lpstr>
      <vt:lpstr>ภาพนิ่ง 23</vt:lpstr>
      <vt:lpstr>ภาพนิ่ง 24</vt:lpstr>
      <vt:lpstr>พยาธิสภาพ </vt:lpstr>
      <vt:lpstr>ภาพนิ่ง 26</vt:lpstr>
      <vt:lpstr>ภาพนิ่ง 27</vt:lpstr>
      <vt:lpstr>            Progress of labour  Examination</vt:lpstr>
      <vt:lpstr>ภาพนิ่ง 29</vt:lpstr>
      <vt:lpstr>ภาพนิ่ง 30</vt:lpstr>
      <vt:lpstr>การรักษาทางการแพทย์ </vt:lpstr>
      <vt:lpstr>ภาพนิ่ง 32</vt:lpstr>
      <vt:lpstr>ยาที่ใช้ในการรักษา 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 ข้อวินิจฉัยทางการพยาบาลที่ ๑  มีภาวะความดันโลหิตสูงขณะตั้งครรภ์ </vt:lpstr>
      <vt:lpstr>ภาพนิ่ง 41</vt:lpstr>
      <vt:lpstr>ภาพนิ่ง 42</vt:lpstr>
      <vt:lpstr>ข้อวินิจฉัยทางการพยาบาลที่ 2 การเบ่งคลอดไม่ถูกวิธี </vt:lpstr>
      <vt:lpstr>ภาพนิ่ง 44</vt:lpstr>
      <vt:lpstr>ข้อวินิจฉัยทางการพยาบาลที่ 3 มีภาวะความดันโลหิตสูงหลังคลอด </vt:lpstr>
      <vt:lpstr>ภาพนิ่ง 46</vt:lpstr>
      <vt:lpstr>ภาพนิ่ง 47</vt:lpstr>
      <vt:lpstr>ข้อวินิจฉัยทางการพยาบาลที่ 4         ปวดมดลูกเนื่องจากมดลูกหดรัดตัวเพื่อขับน้ำคาวปลา </vt:lpstr>
      <vt:lpstr>ภาพนิ่ง 49</vt:lpstr>
      <vt:lpstr> ข้อวินิจฉัยทางการพยาบาลที่ 5         ส่งเสริมการเลี้ยงลูกด้วยนมแม่อย่างเดียว 6 เดือน </vt:lpstr>
      <vt:lpstr>ภาพนิ่ง 51</vt:lpstr>
      <vt:lpstr>   การประเมินผล  </vt:lpstr>
      <vt:lpstr> การวางแผนการจำหน่ายมารดาโดยใช้หลัก M-E-T-H-O-D </vt:lpstr>
      <vt:lpstr>ภาพนิ่ง 54</vt:lpstr>
      <vt:lpstr>วิจารณ์กรณีศึกษา </vt:lpstr>
      <vt:lpstr>ภาพนิ่ง 56</vt:lpstr>
      <vt:lpstr>ภาพนิ่ง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การพยาบาลหญิงตั้งครรภ์ ที่มีความดันโลหิตสูงในระยะตั้งครรภ์</dc:title>
  <dc:creator>lr4</dc:creator>
  <cp:lastModifiedBy>lr4</cp:lastModifiedBy>
  <cp:revision>59</cp:revision>
  <dcterms:created xsi:type="dcterms:W3CDTF">2015-04-03T18:38:48Z</dcterms:created>
  <dcterms:modified xsi:type="dcterms:W3CDTF">2015-04-28T12:35:12Z</dcterms:modified>
</cp:coreProperties>
</file>